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83" r:id="rId2"/>
    <p:sldId id="284" r:id="rId3"/>
    <p:sldId id="285" r:id="rId4"/>
    <p:sldId id="287" r:id="rId5"/>
    <p:sldId id="286" r:id="rId6"/>
    <p:sldId id="296" r:id="rId7"/>
    <p:sldId id="292" r:id="rId8"/>
    <p:sldId id="294" r:id="rId9"/>
    <p:sldId id="295" r:id="rId10"/>
    <p:sldId id="293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3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강식" initials="강" lastIdx="38" clrIdx="0"/>
  <p:cmAuthor id="2" name="DUKYOON" initials="D" lastIdx="1" clrIdx="1"/>
  <p:cmAuthor id="3" name="신강식" initials="신" lastIdx="2" clrIdx="2"/>
  <p:cmAuthor id="4" name="강동현" initials="강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FB91E0-FBD9-49FF-9770-6A5E58CC743D}" v="17" dt="2023-09-12T12:15:06.4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96"/>
      </p:cViewPr>
      <p:guideLst>
        <p:guide orient="horz" pos="2157"/>
        <p:guide pos="383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3T16:50:35.607" idx="24">
    <p:pos x="7405" y="196"/>
    <p:text>이미지와 도형을 겹쳐 올린 후, 이미지 선택 → Shift 누른 상태에서 도형 선택 → 도형 병합 → 교차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3T16:50:35.607" idx="23">
    <p:pos x="7405" y="196"/>
    <p:text>이미지와 도형을 겹쳐 올린 후, 이미지 선택 → Shift 누른 상태에서 도형 선택 → 도형 병합 → 교차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3T16:50:35.607" idx="34">
    <p:pos x="7405" y="195"/>
    <p:text>이미지와 도형을 겹쳐 올린 후, 이미지 선택 → Shift 누른 상태에서 도형 선택 → 도형 병합 → 교차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3T16:50:35.607" idx="30">
    <p:pos x="7405" y="196"/>
    <p:text>이미지와 도형을 겹쳐 올린 후, 이미지 선택 → Shift 누른 상태에서 도형 선택 → 도형 병합 → 교차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3T16:50:35.607" idx="32">
    <p:pos x="7405" y="196"/>
    <p:text>이미지와 도형을 겹쳐 올린 후, 이미지 선택 → Shift 누른 상태에서 도형 선택 → 도형 병합 → 교차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3T16:50:35.607" idx="33">
    <p:pos x="7405" y="196"/>
    <p:text>이미지와 도형을 겹쳐 올린 후, 이미지 선택 → Shift 누른 상태에서 도형 선택 → 도형 병합 → 교차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3T16:50:35.607" idx="31">
    <p:pos x="7405" y="196"/>
    <p:text>이미지와 도형을 겹쳐 올린 후, 이미지 선택 → Shift 누른 상태에서 도형 선택 → 도형 병합 → 교차</p:text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D51773-7061-46AF-9CBE-0A8B189F7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6821CE7-3C3B-4BA3-A416-CDEC7588F2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3537DA-E16F-485A-B2E0-9006F0235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336506-0477-4D67-ADFA-BB38A54AD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F0E6FD-9067-48A0-8C6C-F411AC8C6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800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521B48-5207-422B-9F60-6D8EE6D92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4FEAA7-A742-4B20-A38A-FDB9469ADF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1AAC5B-F6C2-45CB-B036-A8DFCC839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B91132-3EB2-498A-B6CF-9EFC50FCF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C9C744-63BA-4A5C-8128-366777B6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778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0FBC97D-1A7E-405C-9340-198E27AB8B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DE374F-D04A-415D-8F80-53A494580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932BEF-875A-40CB-BD08-36581C241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4D1ED7-E212-4396-A8CB-99628BDC1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B5074E-EF55-4A48-8F5A-C2D56DEE4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471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2DA5B-A91F-430F-A492-DE857DFCE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F9554C-6B27-49F9-9C3C-55E9BC322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08B0DE-CD0F-40DD-B2A1-4ABE4F0E9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B91EE8-53C9-4C1C-9234-75DB1B392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297905-F305-4415-B3AB-3FD65DB03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141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4B3CC5-89A1-4D02-BFC6-EEB647B4A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F1DF4A-27E6-449C-918D-05ABF6CBD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141E62-7CBE-4AC4-9723-2803FA1FF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4D7419-A2FE-42B7-8546-B465C2472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FB4495-5C4C-4E52-9452-5F6A1F3B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652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1285F9-8CEC-4FB2-91E5-3B99E83A9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76F14B-A7E8-4CD6-B640-29F362D10F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31E074-3C49-4BD0-9322-158827794F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7684C9-7E9D-4407-8254-04690C9AC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5E33CB-8628-4154-8489-2A8F65C8C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E3F856-E765-4471-9206-8F2146A09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326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5B9AA-9EE8-499B-979F-73A29C625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EA8F88-48DE-4599-BB0F-3723E257D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ADE304-F7F4-428F-A2C3-8C92BD90F0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CE4057-E8BF-4163-863D-F8954A7D9A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22FADB4-0ACA-48D5-8050-633B4EE3D4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579A9BA-BA16-46CB-9D5E-175E85E76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D1BD4E-9ED7-4E18-8F21-3169D1961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EA78A4-1894-467A-BC5D-46CF59A02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411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4AA6CE-3D2B-4E38-8D0A-D33A38617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CB4E82E-4848-4F67-A090-13699A1FA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01AA0B-F0A0-4CD4-9140-7737295F9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8A3FF4-66B1-4891-BD16-E9303953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663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533C137-EA2C-4F0B-810B-386867C61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705FDA-5933-48EF-B4D0-BAE698CF8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E14834-7618-41C0-A5AA-5161DAA34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73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DC8F23-0C6A-4E32-9761-2BF9184DD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5F900F-A1CD-4915-9AC0-CCB8DD7FC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9C3ACF-499F-40E9-82F5-32E2DBFCA0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28E991-9922-4C68-8668-135170D2E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514A41-3E21-4227-B5EF-06AF57B8B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703836-C874-4DB5-AC6C-1F538766B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287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91C34-774B-4C76-8A39-3FA6238BF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879F51-D999-4AFF-A9B2-1F57C35099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D8F443-4799-4B7F-9E37-60D5C2385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1F7A94-BD54-4AE2-BAD1-F71B14D73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49ACBF-D58E-4AB9-87AA-7182627D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0FB72F-19C5-4337-9E5D-A0926EC8F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543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22C90CE-4C40-41A2-A8B1-1F47B8AF7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8D3580-D8F3-4B40-903D-1861394B1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488500-804E-4BCE-B3C1-AD4D19A348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defRPr>
            </a:lvl1pPr>
          </a:lstStyle>
          <a:p>
            <a:fld id="{56EC61B0-90C1-4C76-8B02-339355E8A6C3}" type="datetimeFigureOut">
              <a:rPr lang="ko-KR" altLang="en-US" smtClean="0"/>
              <a:pPr/>
              <a:t>2023-11-14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C256A1-DE3D-4A15-88CA-A3E6B5CE5F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42B9B4-9D50-4F90-9B28-A91435563D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defRPr>
            </a:lvl1pPr>
          </a:lstStyle>
          <a:p>
            <a:fld id="{B14156DA-1CB5-4F33-9228-22643C26388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874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ExtraLight" panose="02000303000000020004" pitchFamily="50" charset="-127"/>
          <a:ea typeface="Pretendard ExtraLight" panose="0200030300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ExtraLight" panose="02000303000000020004" pitchFamily="50" charset="-127"/>
          <a:ea typeface="Pretendard ExtraLight" panose="0200030300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ExtraLight" panose="02000303000000020004" pitchFamily="50" charset="-127"/>
          <a:ea typeface="Pretendard ExtraLight" panose="0200030300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ExtraLight" panose="02000303000000020004" pitchFamily="50" charset="-127"/>
          <a:ea typeface="Pretendard ExtraLight" panose="0200030300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ExtraLight" panose="02000303000000020004" pitchFamily="50" charset="-127"/>
          <a:ea typeface="Pretendard ExtraLight" panose="0200030300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ExtraLight" panose="02000303000000020004" pitchFamily="50" charset="-127"/>
          <a:ea typeface="Pretendard ExtraLight" panose="0200030300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6qeqnxeoJqA" TargetMode="External"/><Relationship Id="rId2" Type="http://schemas.openxmlformats.org/officeDocument/2006/relationships/hyperlink" Target="https://github.com/onehana1/2dgp_project1" TargetMode="External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youtu.be/CSMsfHXL-eI" TargetMode="External"/><Relationship Id="rId7" Type="http://schemas.openxmlformats.org/officeDocument/2006/relationships/image" Target="../media/image5.jpeg"/><Relationship Id="rId2" Type="http://schemas.openxmlformats.org/officeDocument/2006/relationships/hyperlink" Target="https://github.com/Leesiw/StarGiant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3XDPq2JSzI" TargetMode="External"/><Relationship Id="rId2" Type="http://schemas.openxmlformats.org/officeDocument/2006/relationships/hyperlink" Target="https://github.com/onehana1/Game-Engine" TargetMode="External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PcOmB9gkDo" TargetMode="External"/><Relationship Id="rId2" Type="http://schemas.openxmlformats.org/officeDocument/2006/relationships/hyperlink" Target="https://github.com/onehana1/Android-Game" TargetMode="External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OTUcqYuJbU" TargetMode="External"/><Relationship Id="rId2" Type="http://schemas.openxmlformats.org/officeDocument/2006/relationships/hyperlink" Target="https://github.com/Leesiw/scriptlang.git" TargetMode="Externa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6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6C07623-12EF-4058-AC36-28DB95A42CD6}"/>
              </a:ext>
            </a:extLst>
          </p:cNvPr>
          <p:cNvSpPr txBox="1"/>
          <p:nvPr/>
        </p:nvSpPr>
        <p:spPr>
          <a:xfrm>
            <a:off x="841277" y="5192380"/>
            <a:ext cx="1361000" cy="86298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90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Jung Ha Na</a:t>
            </a:r>
          </a:p>
          <a:p>
            <a:pPr>
              <a:lnSpc>
                <a:spcPct val="150000"/>
              </a:lnSpc>
            </a:pPr>
            <a:r>
              <a:rPr lang="ko-KR" altLang="en-US" sz="190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정하나</a:t>
            </a:r>
            <a:endParaRPr lang="ko-KR" altLang="en-US" sz="1900" dirty="0">
              <a:ln>
                <a:solidFill>
                  <a:srgbClr val="DE5644">
                    <a:alpha val="0"/>
                  </a:srgb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8EBD6F-3F1A-45E2-9A6F-40451C340BCD}"/>
              </a:ext>
            </a:extLst>
          </p:cNvPr>
          <p:cNvSpPr txBox="1"/>
          <p:nvPr/>
        </p:nvSpPr>
        <p:spPr>
          <a:xfrm>
            <a:off x="3974401" y="2372079"/>
            <a:ext cx="4243200" cy="2113843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75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클라이언트</a:t>
            </a:r>
            <a:endParaRPr lang="en-US" altLang="ko-KR" sz="75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  <a:p>
            <a:pPr algn="ctr">
              <a:lnSpc>
                <a:spcPct val="90000"/>
              </a:lnSpc>
            </a:pPr>
            <a:r>
              <a:rPr lang="ko-KR" altLang="en-US" sz="75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프로그래머</a:t>
            </a:r>
            <a:endParaRPr lang="en-US" altLang="ko-KR" sz="75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BEF491-5B77-4433-A48B-BFD00AD102D5}"/>
              </a:ext>
            </a:extLst>
          </p:cNvPr>
          <p:cNvSpPr txBox="1"/>
          <p:nvPr/>
        </p:nvSpPr>
        <p:spPr>
          <a:xfrm>
            <a:off x="841277" y="716809"/>
            <a:ext cx="750577" cy="21640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3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Portfolio</a:t>
            </a:r>
            <a:endParaRPr lang="en-US" altLang="ko-KR" sz="13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67932D-11EF-41A4-AE04-4D00760971B1}"/>
              </a:ext>
            </a:extLst>
          </p:cNvPr>
          <p:cNvSpPr txBox="1"/>
          <p:nvPr/>
        </p:nvSpPr>
        <p:spPr>
          <a:xfrm>
            <a:off x="9552278" y="5623874"/>
            <a:ext cx="1846070" cy="51494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100" kern="100" spc="-40" dirty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Email </a:t>
            </a:r>
            <a:r>
              <a:rPr lang="en-US" altLang="ko-KR" sz="1100" kern="100" spc="-4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: jhana0302@gmail.com</a:t>
            </a:r>
          </a:p>
          <a:p>
            <a:pPr algn="r">
              <a:lnSpc>
                <a:spcPct val="150000"/>
              </a:lnSpc>
            </a:pPr>
            <a:r>
              <a:rPr lang="en-US" altLang="ko-KR" sz="1100" kern="100" spc="-4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Mobile : 010 4037 2311</a:t>
            </a:r>
            <a:endParaRPr lang="ko-KR" altLang="en-US" sz="1100" kern="100" spc="-40" dirty="0">
              <a:ln>
                <a:solidFill>
                  <a:srgbClr val="DE5644">
                    <a:alpha val="0"/>
                  </a:srgbClr>
                </a:solidFill>
              </a:ln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FE6CF0-C794-FC6B-1CD9-DDF7AC03D809}"/>
              </a:ext>
            </a:extLst>
          </p:cNvPr>
          <p:cNvSpPr txBox="1"/>
          <p:nvPr/>
        </p:nvSpPr>
        <p:spPr>
          <a:xfrm>
            <a:off x="10775194" y="716809"/>
            <a:ext cx="668503" cy="236406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300" spc="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Pretendard ExtraLight" panose="02000303000000020004" pitchFamily="50" charset="-127"/>
              </a:rPr>
              <a:t>2023</a:t>
            </a:r>
            <a:endParaRPr lang="ko-KR" altLang="en-US" sz="13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4739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789574" y="913602"/>
            <a:ext cx="2975224" cy="574961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2DGP </a:t>
            </a:r>
            <a:r>
              <a:rPr lang="ko-KR" altLang="en-US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프로그래밍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>
            <a:off x="820426" y="1518302"/>
            <a:ext cx="352786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34905" y="104258"/>
            <a:ext cx="290195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05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2139E8-AAAA-4C79-B6FC-AC72047A3DFB}"/>
              </a:ext>
            </a:extLst>
          </p:cNvPr>
          <p:cNvSpPr txBox="1"/>
          <p:nvPr/>
        </p:nvSpPr>
        <p:spPr>
          <a:xfrm>
            <a:off x="408333" y="95898"/>
            <a:ext cx="2136533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1400" kern="100" spc="-4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2DGP</a:t>
            </a:r>
            <a:r>
              <a:rPr lang="ko-KR" altLang="en-US" sz="1400" kern="100" spc="-4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 </a:t>
            </a:r>
            <a:r>
              <a:rPr lang="ko-KR" altLang="en-US" sz="1400" kern="100" spc="-4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프로그래밍 </a:t>
            </a:r>
            <a:r>
              <a:rPr lang="ko-KR" altLang="en-US" sz="1400" kern="100" spc="-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텀프로젝트</a:t>
            </a:r>
            <a:endParaRPr lang="ko-KR" altLang="en-US" sz="14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9860E78-96C3-DCF2-0CF5-335E7011B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319886"/>
              </p:ext>
            </p:extLst>
          </p:nvPr>
        </p:nvGraphicFramePr>
        <p:xfrm>
          <a:off x="837273" y="1727367"/>
          <a:ext cx="3527866" cy="454177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97651">
                  <a:extLst>
                    <a:ext uri="{9D8B030D-6E8A-4147-A177-3AD203B41FA5}">
                      <a16:colId xmlns:a16="http://schemas.microsoft.com/office/drawing/2014/main" val="2741175923"/>
                    </a:ext>
                  </a:extLst>
                </a:gridCol>
                <a:gridCol w="2630215">
                  <a:extLst>
                    <a:ext uri="{9D8B030D-6E8A-4147-A177-3AD203B41FA5}">
                      <a16:colId xmlns:a16="http://schemas.microsoft.com/office/drawing/2014/main" val="2584837131"/>
                    </a:ext>
                  </a:extLst>
                </a:gridCol>
              </a:tblGrid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플랫폼 액션 게임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, </a:t>
                      </a:r>
                    </a:p>
                    <a:p>
                      <a:pPr algn="l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슈퍼 마리오 모작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9642739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2021.10 ~ 2021.12</a:t>
                      </a:r>
                      <a:endParaRPr lang="ko-KR" altLang="en-US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4279457"/>
                  </a:ext>
                </a:extLst>
              </a:tr>
              <a:tr h="714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1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078676"/>
                  </a:ext>
                </a:extLst>
              </a:tr>
              <a:tr h="1134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구현내용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여러 모션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스테이지 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2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(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초원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/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보스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)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4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 적 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AI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UI, 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사운드</a:t>
                      </a:r>
                      <a:endParaRPr lang="en-US" altLang="ko-KR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7819122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깃허브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  <a:hlinkClick r:id="rId2"/>
                        </a:rPr>
                        <a:t>https://github.com/onehana1/2dgp_project1</a:t>
                      </a:r>
                      <a:endParaRPr lang="ko-KR" altLang="en-US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742531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영상 링크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  <a:hlinkClick r:id="rId3"/>
                        </a:rPr>
                        <a:t>https://youtu.be/6qeqnxeoJqA</a:t>
                      </a:r>
                      <a:endParaRPr lang="ko-KR" altLang="en-US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056039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D1F5AE4C-D103-03A6-F897-9760BF3CAEFF}"/>
              </a:ext>
            </a:extLst>
          </p:cNvPr>
          <p:cNvGrpSpPr/>
          <p:nvPr/>
        </p:nvGrpSpPr>
        <p:grpSpPr>
          <a:xfrm>
            <a:off x="7231318" y="5961875"/>
            <a:ext cx="4171107" cy="673170"/>
            <a:chOff x="408235" y="5229733"/>
            <a:chExt cx="3131603" cy="67317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34FC11C-D961-B988-E9BA-F0979DCB6A81}"/>
                </a:ext>
              </a:extLst>
            </p:cNvPr>
            <p:cNvSpPr txBox="1"/>
            <p:nvPr/>
          </p:nvSpPr>
          <p:spPr>
            <a:xfrm>
              <a:off x="408235" y="5476829"/>
              <a:ext cx="3131603" cy="426074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square" lIns="54000" tIns="18000" rIns="54000" bIns="1800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적을 처치하거나 피해서 목표지점까지 도달하고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, </a:t>
              </a:r>
            </a:p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다음 스테이지로 넘어가 보스를 처치해 게임을 클리어 하자</a:t>
              </a:r>
              <a:endParaRPr lang="en-US" altLang="ko-KR" sz="11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AB7C43A-D1A5-615F-A068-4903883EF2C4}"/>
                </a:ext>
              </a:extLst>
            </p:cNvPr>
            <p:cNvSpPr txBox="1"/>
            <p:nvPr/>
          </p:nvSpPr>
          <p:spPr>
            <a:xfrm>
              <a:off x="2644388" y="5229733"/>
              <a:ext cx="895450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r"/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슈퍼 마리오 모작</a:t>
              </a:r>
              <a:endPara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C97FED56-622A-D775-8AB0-E5F2A67E8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8630" y="661106"/>
            <a:ext cx="6123796" cy="23990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33ECDB6-5684-5405-95C7-2577A81972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82" y="3429000"/>
            <a:ext cx="4483243" cy="239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86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F971367-B754-4AC0-BED7-5E3DDC629B43}"/>
              </a:ext>
            </a:extLst>
          </p:cNvPr>
          <p:cNvSpPr/>
          <p:nvPr/>
        </p:nvSpPr>
        <p:spPr>
          <a:xfrm>
            <a:off x="358676" y="-1"/>
            <a:ext cx="3476807" cy="6858001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7859144-CAE2-450E-BA29-504A16636FE3}"/>
              </a:ext>
            </a:extLst>
          </p:cNvPr>
          <p:cNvSpPr txBox="1"/>
          <p:nvPr/>
        </p:nvSpPr>
        <p:spPr>
          <a:xfrm>
            <a:off x="4750714" y="4111508"/>
            <a:ext cx="487363" cy="297962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ko-KR" altLang="en-US" sz="17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</a:rPr>
              <a:t>언어</a:t>
            </a:r>
            <a:endParaRPr lang="ko-KR" altLang="en-US" sz="17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8F17F1EB-4B30-4ABF-BE33-B6D8FD1896DF}"/>
              </a:ext>
            </a:extLst>
          </p:cNvPr>
          <p:cNvGrpSpPr/>
          <p:nvPr/>
        </p:nvGrpSpPr>
        <p:grpSpPr>
          <a:xfrm>
            <a:off x="4708004" y="3572537"/>
            <a:ext cx="6195115" cy="344128"/>
            <a:chOff x="4857230" y="1302254"/>
            <a:chExt cx="5937770" cy="344128"/>
          </a:xfrm>
        </p:grpSpPr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9F9D462A-E7F3-4C9B-8A57-D559C1291E7B}"/>
                </a:ext>
              </a:extLst>
            </p:cNvPr>
            <p:cNvSpPr txBox="1"/>
            <p:nvPr/>
          </p:nvSpPr>
          <p:spPr>
            <a:xfrm>
              <a:off x="4857230" y="1302254"/>
              <a:ext cx="735991" cy="344128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Skills</a:t>
              </a:r>
              <a:endPara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3614C50D-724C-4716-AF64-AAF9F6CFC781}"/>
                </a:ext>
              </a:extLst>
            </p:cNvPr>
            <p:cNvCxnSpPr>
              <a:cxnSpLocks/>
            </p:cNvCxnSpPr>
            <p:nvPr/>
          </p:nvCxnSpPr>
          <p:spPr>
            <a:xfrm>
              <a:off x="4933950" y="1634670"/>
              <a:ext cx="5861050" cy="0"/>
            </a:xfrm>
            <a:prstGeom prst="line">
              <a:avLst/>
            </a:prstGeom>
            <a:ln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DDE2525-030E-4EDB-903D-0F6AA392CA4B}"/>
              </a:ext>
            </a:extLst>
          </p:cNvPr>
          <p:cNvSpPr txBox="1"/>
          <p:nvPr/>
        </p:nvSpPr>
        <p:spPr>
          <a:xfrm>
            <a:off x="502722" y="1115699"/>
            <a:ext cx="2813321" cy="421072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5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클라이언트 프로그래머</a:t>
            </a:r>
            <a:endParaRPr lang="ko-KR" altLang="en-US" sz="25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8C224D4-18B9-4A76-B17F-D0B419EA89B3}"/>
              </a:ext>
            </a:extLst>
          </p:cNvPr>
          <p:cNvGrpSpPr/>
          <p:nvPr/>
        </p:nvGrpSpPr>
        <p:grpSpPr>
          <a:xfrm>
            <a:off x="949085" y="4611344"/>
            <a:ext cx="2258682" cy="1390437"/>
            <a:chOff x="752475" y="4362449"/>
            <a:chExt cx="2258682" cy="139043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29519B-CE19-48EE-9621-43EC19D04B79}"/>
                </a:ext>
              </a:extLst>
            </p:cNvPr>
            <p:cNvSpPr txBox="1"/>
            <p:nvPr/>
          </p:nvSpPr>
          <p:spPr>
            <a:xfrm>
              <a:off x="752475" y="4362449"/>
              <a:ext cx="2258682" cy="3287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ko-KR" altLang="en-US" sz="19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정하나 </a:t>
              </a:r>
              <a:r>
                <a:rPr lang="en-US" altLang="ko-KR" sz="19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/ Jung</a:t>
              </a:r>
              <a:r>
                <a:rPr lang="ko-KR" altLang="en-US" sz="19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 </a:t>
              </a:r>
              <a:r>
                <a:rPr lang="en-US" altLang="ko-KR" sz="19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Ha Na</a:t>
              </a:r>
              <a:endParaRPr lang="ko-KR" altLang="en-US" sz="1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C0086A1-5EC3-4D50-BD89-17284D499032}"/>
                </a:ext>
              </a:extLst>
            </p:cNvPr>
            <p:cNvSpPr txBox="1"/>
            <p:nvPr/>
          </p:nvSpPr>
          <p:spPr>
            <a:xfrm>
              <a:off x="752475" y="4971610"/>
              <a:ext cx="1524507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+82 </a:t>
              </a:r>
              <a:r>
                <a:rPr lang="en-US" altLang="ko-KR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010 4037 2311</a:t>
              </a:r>
              <a:endPara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CE6B3D-6560-4D12-99D5-14CEE6749722}"/>
                </a:ext>
              </a:extLst>
            </p:cNvPr>
            <p:cNvSpPr txBox="1"/>
            <p:nvPr/>
          </p:nvSpPr>
          <p:spPr>
            <a:xfrm>
              <a:off x="752475" y="5244045"/>
              <a:ext cx="1792208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jhana0302@gmail.</a:t>
              </a:r>
              <a:r>
                <a:rPr lang="en-US" altLang="ko-KR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com</a:t>
              </a:r>
              <a:endPara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063654-1971-4812-86F5-F402C1242E8A}"/>
                </a:ext>
              </a:extLst>
            </p:cNvPr>
            <p:cNvSpPr txBox="1"/>
            <p:nvPr/>
          </p:nvSpPr>
          <p:spPr>
            <a:xfrm>
              <a:off x="752475" y="4699175"/>
              <a:ext cx="1054826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2000</a:t>
              </a:r>
              <a:r>
                <a:rPr lang="en-US" altLang="ko-KR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. 03. 02</a:t>
              </a:r>
              <a:endPara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B7134D-3B29-44A0-964E-1D080FFA113E}"/>
                </a:ext>
              </a:extLst>
            </p:cNvPr>
            <p:cNvSpPr txBox="1"/>
            <p:nvPr/>
          </p:nvSpPr>
          <p:spPr>
            <a:xfrm>
              <a:off x="752475" y="5516480"/>
              <a:ext cx="1487637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경기도 안양시 박달동</a:t>
              </a:r>
              <a:endPara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8AC649DB-7C5E-442E-80E4-1C10E7C3223F}"/>
              </a:ext>
            </a:extLst>
          </p:cNvPr>
          <p:cNvSpPr txBox="1"/>
          <p:nvPr/>
        </p:nvSpPr>
        <p:spPr>
          <a:xfrm>
            <a:off x="4715861" y="1063416"/>
            <a:ext cx="1035590" cy="26718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en-US" altLang="ko-KR" sz="15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Education</a:t>
            </a:r>
            <a:endParaRPr lang="ko-KR" alt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B03762F5-D0C1-40FE-A26F-51D3F6E4995A}"/>
              </a:ext>
            </a:extLst>
          </p:cNvPr>
          <p:cNvGrpSpPr/>
          <p:nvPr/>
        </p:nvGrpSpPr>
        <p:grpSpPr>
          <a:xfrm>
            <a:off x="4736638" y="1428288"/>
            <a:ext cx="2564906" cy="236406"/>
            <a:chOff x="4411802" y="997326"/>
            <a:chExt cx="2564906" cy="236406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B74746E2-BCB7-4806-B6B4-51AEE34D3DE2}"/>
                </a:ext>
              </a:extLst>
            </p:cNvPr>
            <p:cNvSpPr txBox="1"/>
            <p:nvPr/>
          </p:nvSpPr>
          <p:spPr>
            <a:xfrm>
              <a:off x="5096335" y="997326"/>
              <a:ext cx="1880373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한국공학대학교 게임공학과</a:t>
              </a:r>
              <a:endPara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A76D297E-5B11-487E-B351-2C969D962513}"/>
                </a:ext>
              </a:extLst>
            </p:cNvPr>
            <p:cNvSpPr txBox="1"/>
            <p:nvPr/>
          </p:nvSpPr>
          <p:spPr>
            <a:xfrm>
              <a:off x="4411802" y="997326"/>
              <a:ext cx="761477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>
              <a:defPPr>
                <a:defRPr lang="ko-KR"/>
              </a:defPPr>
              <a:lvl1pPr>
                <a:defRPr sz="1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defRPr>
              </a:lvl1pPr>
            </a:lstStyle>
            <a:p>
              <a:r>
                <a:rPr lang="en-US" altLang="ko-KR" sz="130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2024.02</a:t>
              </a:r>
              <a:endParaRPr lang="ko-KR" altLang="en-US" sz="1300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319800BE-841D-4616-8E86-ED969CFF4748}"/>
              </a:ext>
            </a:extLst>
          </p:cNvPr>
          <p:cNvCxnSpPr>
            <a:cxnSpLocks/>
          </p:cNvCxnSpPr>
          <p:nvPr/>
        </p:nvCxnSpPr>
        <p:spPr>
          <a:xfrm>
            <a:off x="4792581" y="1344076"/>
            <a:ext cx="259145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7DCE4740-39A8-42C0-91FB-1473C739ED90}"/>
              </a:ext>
            </a:extLst>
          </p:cNvPr>
          <p:cNvSpPr txBox="1"/>
          <p:nvPr/>
        </p:nvSpPr>
        <p:spPr>
          <a:xfrm>
            <a:off x="7977600" y="1063416"/>
            <a:ext cx="488967" cy="26718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en-US" altLang="ko-KR" sz="15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ETC</a:t>
            </a:r>
            <a:endParaRPr lang="ko-KR" alt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2BC618EB-EA30-4CB3-BFFE-C42962DB3774}"/>
              </a:ext>
            </a:extLst>
          </p:cNvPr>
          <p:cNvGrpSpPr/>
          <p:nvPr/>
        </p:nvGrpSpPr>
        <p:grpSpPr>
          <a:xfrm>
            <a:off x="7998377" y="1428288"/>
            <a:ext cx="2904743" cy="236406"/>
            <a:chOff x="4411802" y="997326"/>
            <a:chExt cx="2904743" cy="236406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BF7F1340-7E56-45D9-B850-2737AF17E5A0}"/>
                </a:ext>
              </a:extLst>
            </p:cNvPr>
            <p:cNvSpPr txBox="1"/>
            <p:nvPr/>
          </p:nvSpPr>
          <p:spPr>
            <a:xfrm>
              <a:off x="5096335" y="997326"/>
              <a:ext cx="2220210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https://github.com/onehana1</a:t>
              </a:r>
              <a:endPara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8E6AE51-6289-4616-926E-198AEDB7BA49}"/>
                </a:ext>
              </a:extLst>
            </p:cNvPr>
            <p:cNvSpPr txBox="1"/>
            <p:nvPr/>
          </p:nvSpPr>
          <p:spPr>
            <a:xfrm>
              <a:off x="4411802" y="997326"/>
              <a:ext cx="615604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>
              <a:defPPr>
                <a:defRPr lang="ko-KR"/>
              </a:defPPr>
              <a:lvl1pPr>
                <a:defRPr sz="1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defRPr>
              </a:lvl1pPr>
            </a:lstStyle>
            <a:p>
              <a:r>
                <a:rPr lang="en-US" altLang="ko-KR" sz="130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Github</a:t>
              </a:r>
              <a:endParaRPr lang="ko-KR" altLang="en-US" sz="1300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4A28213E-357A-411B-90AA-DA5728E56A47}"/>
              </a:ext>
            </a:extLst>
          </p:cNvPr>
          <p:cNvCxnSpPr>
            <a:cxnSpLocks/>
          </p:cNvCxnSpPr>
          <p:nvPr/>
        </p:nvCxnSpPr>
        <p:spPr>
          <a:xfrm>
            <a:off x="8054320" y="1344076"/>
            <a:ext cx="2848800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19778CFD-A514-46A1-972C-D66295D038B6}"/>
              </a:ext>
            </a:extLst>
          </p:cNvPr>
          <p:cNvSpPr txBox="1"/>
          <p:nvPr/>
        </p:nvSpPr>
        <p:spPr>
          <a:xfrm>
            <a:off x="408333" y="95898"/>
            <a:ext cx="1175052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2300" kern="100" spc="-4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자기 소개</a:t>
            </a:r>
            <a:endParaRPr lang="ko-KR" altLang="en-US" sz="23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2EBD893-866B-401A-812E-020CDC438649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B791E3B-28C6-4EA2-8D89-CD69ABE794F0}"/>
              </a:ext>
            </a:extLst>
          </p:cNvPr>
          <p:cNvSpPr txBox="1"/>
          <p:nvPr/>
        </p:nvSpPr>
        <p:spPr>
          <a:xfrm>
            <a:off x="49331" y="104258"/>
            <a:ext cx="261339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01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52D734-7D8E-176D-6E99-F45E69E94059}"/>
              </a:ext>
            </a:extLst>
          </p:cNvPr>
          <p:cNvSpPr txBox="1"/>
          <p:nvPr/>
        </p:nvSpPr>
        <p:spPr>
          <a:xfrm>
            <a:off x="4792581" y="4427591"/>
            <a:ext cx="1019560" cy="103662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171450" indent="-171450" algn="l">
              <a:buFontTx/>
              <a:buChar char="-"/>
            </a:pPr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C</a:t>
            </a:r>
          </a:p>
          <a:p>
            <a:pPr marL="171450" indent="-171450" algn="l">
              <a:buFontTx/>
              <a:buChar char="-"/>
            </a:pPr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C++11</a:t>
            </a:r>
          </a:p>
          <a:p>
            <a:pPr marL="171450" indent="-171450" algn="l">
              <a:buFontTx/>
              <a:buChar char="-"/>
            </a:pPr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Python</a:t>
            </a:r>
          </a:p>
          <a:p>
            <a:pPr marL="171450" indent="-171450" algn="l">
              <a:buFontTx/>
              <a:buChar char="-"/>
            </a:pPr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Java</a:t>
            </a:r>
          </a:p>
          <a:p>
            <a:pPr marL="171450" indent="-171450" algn="l">
              <a:buFontTx/>
              <a:buChar char="-"/>
            </a:pPr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Lua Script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F7AD9D-0FF5-41FE-1CEE-A737F02B18F8}"/>
              </a:ext>
            </a:extLst>
          </p:cNvPr>
          <p:cNvSpPr txBox="1"/>
          <p:nvPr/>
        </p:nvSpPr>
        <p:spPr>
          <a:xfrm>
            <a:off x="9351173" y="4111508"/>
            <a:ext cx="1054826" cy="297962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ko-KR" altLang="en-US" sz="17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</a:rPr>
              <a:t>클라이언트</a:t>
            </a:r>
            <a:endParaRPr lang="ko-KR" altLang="en-US" sz="17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6692C3-1212-19FB-8BC2-ABFB180C7F96}"/>
              </a:ext>
            </a:extLst>
          </p:cNvPr>
          <p:cNvSpPr txBox="1"/>
          <p:nvPr/>
        </p:nvSpPr>
        <p:spPr>
          <a:xfrm>
            <a:off x="9393040" y="4427591"/>
            <a:ext cx="1030782" cy="636516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171450" indent="-171450" algn="l">
              <a:buFontTx/>
              <a:buChar char="-"/>
            </a:pPr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DirectX 12</a:t>
            </a:r>
          </a:p>
          <a:p>
            <a:pPr marL="171450" indent="-171450" algn="l">
              <a:buFontTx/>
              <a:buChar char="-"/>
            </a:pPr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OpenGL</a:t>
            </a:r>
          </a:p>
          <a:p>
            <a:pPr marL="171450" indent="-171450" algn="l">
              <a:buFontTx/>
              <a:buChar char="-"/>
            </a:pPr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Unreal 5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1E1DB46-A86C-F945-0983-D06EF288D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26" y="1887518"/>
            <a:ext cx="1911400" cy="247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54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487A98-7918-4CFB-9AFC-30786E7C00A0}"/>
              </a:ext>
            </a:extLst>
          </p:cNvPr>
          <p:cNvSpPr/>
          <p:nvPr/>
        </p:nvSpPr>
        <p:spPr>
          <a:xfrm rot="10800000" flipV="1">
            <a:off x="-3" y="6497999"/>
            <a:ext cx="12191999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BB2758-AC8A-42D0-BC8E-B4108C812A2C}"/>
              </a:ext>
            </a:extLst>
          </p:cNvPr>
          <p:cNvSpPr txBox="1"/>
          <p:nvPr/>
        </p:nvSpPr>
        <p:spPr>
          <a:xfrm>
            <a:off x="247308" y="244912"/>
            <a:ext cx="5848688" cy="811949"/>
          </a:xfrm>
          <a:prstGeom prst="rect">
            <a:avLst/>
          </a:prstGeom>
          <a:noFill/>
          <a:effectLst/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56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gradFill flip="none" rotWithShape="1">
                  <a:gsLst>
                    <a:gs pos="100000">
                      <a:schemeClr val="tx1"/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path path="rect">
                    <a:fillToRect t="100000" r="100000"/>
                  </a:path>
                  <a:tileRect l="-100000" b="-100000"/>
                </a:gra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Contents</a:t>
            </a:r>
            <a:endParaRPr lang="ko-KR" altLang="en-US" sz="56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gradFill flip="none" rotWithShape="1">
                <a:gsLst>
                  <a:gs pos="100000">
                    <a:schemeClr val="tx1"/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path path="rect">
                  <a:fillToRect t="100000" r="100000"/>
                </a:path>
                <a:tileRect l="-100000" b="-100000"/>
              </a:gradFill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098791" y="1465999"/>
            <a:ext cx="4077057" cy="3314499"/>
            <a:chOff x="7913031" y="1623794"/>
            <a:chExt cx="4077057" cy="2377147"/>
          </a:xfrm>
        </p:grpSpPr>
        <p:grpSp>
          <p:nvGrpSpPr>
            <p:cNvPr id="7" name="그룹 6"/>
            <p:cNvGrpSpPr/>
            <p:nvPr/>
          </p:nvGrpSpPr>
          <p:grpSpPr>
            <a:xfrm>
              <a:off x="7913031" y="1623794"/>
              <a:ext cx="4077057" cy="1106526"/>
              <a:chOff x="7913031" y="1623794"/>
              <a:chExt cx="4077057" cy="1106526"/>
            </a:xfrm>
          </p:grpSpPr>
          <p:grpSp>
            <p:nvGrpSpPr>
              <p:cNvPr id="32" name="그룹 31"/>
              <p:cNvGrpSpPr/>
              <p:nvPr/>
            </p:nvGrpSpPr>
            <p:grpSpPr>
              <a:xfrm>
                <a:off x="7913031" y="1623794"/>
                <a:ext cx="4077057" cy="224733"/>
                <a:chOff x="8128931" y="1572994"/>
                <a:chExt cx="4077057" cy="224733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>
                  <a:off x="8128931" y="1572994"/>
                  <a:ext cx="364908" cy="218458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pc="-150">
                      <a:ln w="9525"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/>
                      <a:ea typeface="Pretendard Medium"/>
                    </a:rPr>
                    <a:t>01</a:t>
                  </a:r>
                  <a:endParaRPr lang="ko-KR" altLang="en-US" spc="-15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/>
                    <a:ea typeface="Pretendard Medium"/>
                  </a:endParaRP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8457247" y="1572994"/>
                  <a:ext cx="3748741" cy="224733"/>
                </a:xfrm>
                <a:prstGeom prst="rect">
                  <a:avLst/>
                </a:prstGeom>
                <a:noFill/>
              </p:spPr>
              <p:txBody>
                <a:bodyPr wrap="square" lIns="54000" tIns="18000" rIns="54000" bIns="18000">
                  <a:spAutoFit/>
                </a:bodyPr>
                <a:lstStyle>
                  <a:defPPr>
                    <a:defRPr lang="ko-KR"/>
                  </a:defPPr>
                  <a:lvl1pPr>
                    <a:defRPr sz="1600" spc="-150">
                      <a:ln w="9525"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95000"/>
                        </a:schemeClr>
                      </a:solidFill>
                      <a:latin typeface="나눔스퀘어라운드 Bold"/>
                      <a:ea typeface="나눔스퀘어라운드 Bold"/>
                    </a:defRPr>
                  </a:lvl1pPr>
                </a:lstStyle>
                <a:p>
                  <a:pPr lvl="0">
                    <a:defRPr/>
                  </a:pPr>
                  <a:r>
                    <a:rPr lang="en-US" altLang="ko-KR" sz="1800" kern="100" spc="-40">
                      <a:solidFill>
                        <a:schemeClr val="tx1"/>
                      </a:solidFill>
                      <a:latin typeface="Pretendard Medium"/>
                      <a:ea typeface="Pretendard Medium"/>
                    </a:rPr>
                    <a:t>Star Giant(</a:t>
                  </a:r>
                  <a:r>
                    <a:rPr lang="ko-KR" altLang="en-US" sz="1800" kern="100" spc="-40">
                      <a:solidFill>
                        <a:schemeClr val="tx1"/>
                      </a:solidFill>
                      <a:latin typeface="Pretendard Medium"/>
                      <a:ea typeface="Pretendard Medium"/>
                    </a:rPr>
                    <a:t>졸업작품</a:t>
                  </a:r>
                  <a:r>
                    <a:rPr lang="en-US" altLang="ko-KR" sz="1800" kern="100" spc="-40">
                      <a:solidFill>
                        <a:schemeClr val="tx1"/>
                      </a:solidFill>
                      <a:latin typeface="Pretendard Medium"/>
                      <a:ea typeface="Pretendard Medium"/>
                    </a:rPr>
                    <a:t>) – </a:t>
                  </a:r>
                  <a:r>
                    <a:rPr lang="ko-KR" altLang="en-US" sz="1800" kern="100" spc="-40">
                      <a:solidFill>
                        <a:schemeClr val="tx1"/>
                      </a:solidFill>
                      <a:latin typeface="Pretendard Medium"/>
                      <a:ea typeface="Pretendard Medium"/>
                    </a:rPr>
                    <a:t>팀 프로젝트</a:t>
                  </a:r>
                </a:p>
              </p:txBody>
            </p:sp>
          </p:grpSp>
          <p:sp>
            <p:nvSpPr>
              <p:cNvPr id="33" name="TextBox 32"/>
              <p:cNvSpPr txBox="1"/>
              <p:nvPr/>
            </p:nvSpPr>
            <p:spPr>
              <a:xfrm>
                <a:off x="8241348" y="2080782"/>
                <a:ext cx="2398791" cy="649538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>
                <a:spAutoFit/>
              </a:bodyPr>
              <a:lstStyle>
                <a:defPPr>
                  <a:defRPr lang="ko-KR"/>
                </a:defPPr>
                <a:lvl1pPr>
                  <a:defRPr sz="1600" spc="-15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EFD1BD"/>
                    </a:solidFill>
                    <a:latin typeface="나눔스퀘어라운드 Regular"/>
                    <a:ea typeface="나눔스퀘어라운드 Regular"/>
                  </a:defRPr>
                </a:lvl1pPr>
              </a:lstStyle>
              <a:p>
                <a:pPr marL="171450" lvl="0" indent="-171450">
                  <a:lnSpc>
                    <a:spcPct val="120000"/>
                  </a:lnSpc>
                  <a:buFontTx/>
                  <a:buChar char="-"/>
                  <a:defRPr/>
                </a:pPr>
                <a:r>
                  <a:rPr lang="ko-KR" altLang="en-US" sz="1200" kern="100" spc="-40">
                    <a:solidFill>
                      <a:schemeClr val="tx1"/>
                    </a:solidFill>
                    <a:latin typeface="Pretendard Light"/>
                    <a:ea typeface="Pretendard Light"/>
                  </a:rPr>
                  <a:t>사용 언어</a:t>
                </a:r>
                <a:r>
                  <a:rPr lang="en-US" altLang="ko-KR" sz="1200" kern="100" spc="-40">
                    <a:solidFill>
                      <a:schemeClr val="tx1"/>
                    </a:solidFill>
                    <a:latin typeface="Pretendard Light"/>
                    <a:ea typeface="Pretendard Light"/>
                  </a:rPr>
                  <a:t>: C++ 11, Lua</a:t>
                </a:r>
              </a:p>
              <a:p>
                <a:pPr marL="171450" lvl="0" indent="-171450">
                  <a:lnSpc>
                    <a:spcPct val="120000"/>
                  </a:lnSpc>
                  <a:buFontTx/>
                  <a:buChar char="-"/>
                  <a:defRPr/>
                </a:pPr>
                <a:r>
                  <a:rPr lang="ko-KR" altLang="en-US" sz="1200" kern="100" spc="-40">
                    <a:solidFill>
                      <a:schemeClr val="tx1"/>
                    </a:solidFill>
                    <a:latin typeface="Pretendard Light"/>
                    <a:ea typeface="Pretendard Light"/>
                  </a:rPr>
                  <a:t>클라이언트</a:t>
                </a:r>
                <a:r>
                  <a:rPr lang="en-US" altLang="ko-KR" sz="1200" kern="100" spc="-40">
                    <a:solidFill>
                      <a:schemeClr val="tx1"/>
                    </a:solidFill>
                    <a:latin typeface="Pretendard Light"/>
                    <a:ea typeface="Pretendard Light"/>
                  </a:rPr>
                  <a:t>: DirectX 12</a:t>
                </a:r>
              </a:p>
              <a:p>
                <a:pPr marL="171450" lvl="0" indent="-171450">
                  <a:lnSpc>
                    <a:spcPct val="120000"/>
                  </a:lnSpc>
                  <a:buFontTx/>
                  <a:buChar char="-"/>
                  <a:defRPr/>
                </a:pPr>
                <a:r>
                  <a:rPr lang="ko-KR" altLang="en-US" sz="1200" kern="100" spc="-40">
                    <a:solidFill>
                      <a:schemeClr val="tx1"/>
                    </a:solidFill>
                    <a:latin typeface="Pretendard Light"/>
                    <a:ea typeface="Pretendard Light"/>
                  </a:rPr>
                  <a:t>서버</a:t>
                </a:r>
                <a:r>
                  <a:rPr lang="en-US" altLang="ko-KR" sz="1200" kern="100" spc="-40">
                    <a:solidFill>
                      <a:schemeClr val="tx1"/>
                    </a:solidFill>
                    <a:latin typeface="Pretendard Light"/>
                    <a:ea typeface="Pretendard Light"/>
                  </a:rPr>
                  <a:t>: IOCP</a:t>
                </a:r>
              </a:p>
              <a:p>
                <a:pPr marL="171450" lvl="0" indent="-171450">
                  <a:lnSpc>
                    <a:spcPct val="120000"/>
                  </a:lnSpc>
                  <a:buFontTx/>
                  <a:buChar char="-"/>
                  <a:defRPr/>
                </a:pPr>
                <a:r>
                  <a:rPr lang="en-US" altLang="ko-KR" sz="1200" kern="100" spc="-40">
                    <a:solidFill>
                      <a:schemeClr val="tx1"/>
                    </a:solidFill>
                    <a:latin typeface="Pretendard Light"/>
                    <a:ea typeface="Pretendard Light"/>
                  </a:rPr>
                  <a:t>Unity(</a:t>
                </a:r>
                <a:r>
                  <a:rPr lang="ko-KR" altLang="en-US" sz="1200" kern="100" spc="-40">
                    <a:solidFill>
                      <a:schemeClr val="tx1"/>
                    </a:solidFill>
                    <a:latin typeface="Pretendard Light"/>
                    <a:ea typeface="Pretendard Light"/>
                  </a:rPr>
                  <a:t>모델 추출 </a:t>
                </a:r>
                <a:r>
                  <a:rPr lang="en-US" altLang="ko-KR" sz="1200" kern="100" spc="-40">
                    <a:solidFill>
                      <a:schemeClr val="tx1"/>
                    </a:solidFill>
                    <a:latin typeface="Pretendard Light"/>
                    <a:ea typeface="Pretendard Light"/>
                  </a:rPr>
                  <a:t>&amp; </a:t>
                </a:r>
                <a:r>
                  <a:rPr lang="ko-KR" altLang="en-US" sz="1200" kern="100" spc="-40">
                    <a:solidFill>
                      <a:schemeClr val="tx1"/>
                    </a:solidFill>
                    <a:latin typeface="Pretendard Light"/>
                    <a:ea typeface="Pretendard Light"/>
                  </a:rPr>
                  <a:t>오브젝트 배치</a:t>
                </a:r>
                <a:r>
                  <a:rPr lang="en-US" altLang="ko-KR" sz="1200" kern="100" spc="-40">
                    <a:solidFill>
                      <a:schemeClr val="tx1"/>
                    </a:solidFill>
                    <a:latin typeface="Pretendard Light"/>
                    <a:ea typeface="Pretendard Light"/>
                  </a:rPr>
                  <a:t>)</a:t>
                </a:r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7913031" y="3385226"/>
              <a:ext cx="3967210" cy="615715"/>
              <a:chOff x="7913031" y="3401002"/>
              <a:chExt cx="3967210" cy="615715"/>
            </a:xfrm>
          </p:grpSpPr>
          <p:grpSp>
            <p:nvGrpSpPr>
              <p:cNvPr id="28" name="그룹 27"/>
              <p:cNvGrpSpPr/>
              <p:nvPr/>
            </p:nvGrpSpPr>
            <p:grpSpPr>
              <a:xfrm>
                <a:off x="7913031" y="3401002"/>
                <a:ext cx="3967210" cy="202659"/>
                <a:chOff x="8128931" y="1883550"/>
                <a:chExt cx="3967210" cy="202659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8128931" y="1883550"/>
                  <a:ext cx="336333" cy="199006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600" spc="-150">
                      <a:ln w="9525"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/>
                      <a:ea typeface="Pretendard Medium"/>
                    </a:rPr>
                    <a:t>02</a:t>
                  </a:r>
                  <a:endParaRPr lang="ko-KR" altLang="en-US" sz="1600" spc="-15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/>
                    <a:ea typeface="Pretendard Medium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8457248" y="1883550"/>
                  <a:ext cx="3638893" cy="202659"/>
                </a:xfrm>
                <a:prstGeom prst="rect">
                  <a:avLst/>
                </a:prstGeom>
                <a:noFill/>
              </p:spPr>
              <p:txBody>
                <a:bodyPr wrap="square" lIns="54000" tIns="18000" rIns="54000" bIns="18000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sz="1600" kern="100" spc="-40">
                      <a:ln w="9525"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/>
                      <a:ea typeface="Pretendard Medium"/>
                    </a:rPr>
                    <a:t>게임엔진 프로그래밍 </a:t>
                  </a:r>
                  <a:r>
                    <a:rPr lang="en-US" altLang="ko-KR" sz="1600" kern="100" spc="-40">
                      <a:ln w="9525"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/>
                      <a:ea typeface="Pretendard Medium"/>
                    </a:rPr>
                    <a:t>– </a:t>
                  </a:r>
                  <a:r>
                    <a:rPr lang="ko-KR" altLang="en-US" sz="1600" kern="100" spc="-40">
                      <a:ln w="9525"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/>
                      <a:ea typeface="Pretendard Medium"/>
                    </a:rPr>
                    <a:t>개인 프로젝트</a:t>
                  </a:r>
                </a:p>
              </p:txBody>
            </p:sp>
          </p:grpSp>
          <p:sp>
            <p:nvSpPr>
              <p:cNvPr id="29" name="TextBox 28"/>
              <p:cNvSpPr txBox="1"/>
              <p:nvPr/>
            </p:nvSpPr>
            <p:spPr>
              <a:xfrm>
                <a:off x="8241347" y="3838537"/>
                <a:ext cx="1493917" cy="17818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>
                <a:spAutoFit/>
              </a:bodyPr>
              <a:lstStyle>
                <a:defPPr>
                  <a:defRPr lang="ko-KR"/>
                </a:defPPr>
                <a:lvl1pPr>
                  <a:defRPr sz="1600" spc="-15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EFD1BD"/>
                    </a:solidFill>
                    <a:latin typeface="나눔스퀘어라운드 Regular"/>
                    <a:ea typeface="나눔스퀘어라운드 Regular"/>
                  </a:defRPr>
                </a:lvl1pPr>
              </a:lstStyle>
              <a:p>
                <a:pPr marL="171450" lvl="0" indent="-171450">
                  <a:lnSpc>
                    <a:spcPct val="120000"/>
                  </a:lnSpc>
                  <a:buFontTx/>
                  <a:buChar char="-"/>
                  <a:defRPr/>
                </a:pPr>
                <a:r>
                  <a:rPr lang="ko-KR" altLang="en-US" sz="1200" kern="100" spc="-40">
                    <a:solidFill>
                      <a:schemeClr val="tx1"/>
                    </a:solidFill>
                    <a:latin typeface="Pretendard Light"/>
                    <a:ea typeface="Pretendard Light"/>
                  </a:rPr>
                  <a:t>사용 엔진</a:t>
                </a:r>
                <a:r>
                  <a:rPr lang="en-US" altLang="ko-KR" sz="1200" kern="100" spc="-40">
                    <a:solidFill>
                      <a:schemeClr val="tx1"/>
                    </a:solidFill>
                    <a:latin typeface="Pretendard Light"/>
                    <a:ea typeface="Pretendard Light"/>
                  </a:rPr>
                  <a:t>: Unreal5</a:t>
                </a:r>
              </a:p>
            </p:txBody>
          </p:sp>
        </p:grpSp>
      </p:grpSp>
      <p:sp>
        <p:nvSpPr>
          <p:cNvPr id="36" name="TextBox 35"/>
          <p:cNvSpPr txBox="1"/>
          <p:nvPr/>
        </p:nvSpPr>
        <p:spPr>
          <a:xfrm>
            <a:off x="1427109" y="1770170"/>
            <a:ext cx="903366" cy="305230"/>
          </a:xfrm>
          <a:prstGeom prst="rect">
            <a:avLst/>
          </a:prstGeom>
          <a:noFill/>
        </p:spPr>
        <p:txBody>
          <a:bodyPr wrap="none" lIns="54000" tIns="18000" rIns="54000" bIns="18000">
            <a:spAutoFit/>
          </a:bodyPr>
          <a:lstStyle>
            <a:defPPr>
              <a:defRPr lang="ko-KR"/>
            </a:defPPr>
            <a:lvl1pPr>
              <a:defRPr sz="1600" spc="-15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/>
                <a:ea typeface="나눔스퀘어라운드 Regular"/>
              </a:defRPr>
            </a:lvl1pPr>
          </a:lstStyle>
          <a:p>
            <a:pPr lvl="0">
              <a:lnSpc>
                <a:spcPct val="120000"/>
              </a:lnSpc>
              <a:defRPr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개발 환경</a:t>
            </a:r>
            <a:endParaRPr lang="en-US" altLang="ko-KR" sz="1500" kern="100" spc="-40">
              <a:solidFill>
                <a:schemeClr val="tx1"/>
              </a:solidFill>
              <a:latin typeface="Pretendard Light"/>
              <a:ea typeface="Pretendard Ligh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427109" y="4199307"/>
            <a:ext cx="903366" cy="304968"/>
          </a:xfrm>
          <a:prstGeom prst="rect">
            <a:avLst/>
          </a:prstGeom>
          <a:noFill/>
        </p:spPr>
        <p:txBody>
          <a:bodyPr wrap="none" lIns="54000" tIns="18000" rIns="54000" bIns="18000">
            <a:spAutoFit/>
          </a:bodyPr>
          <a:lstStyle>
            <a:defPPr>
              <a:defRPr lang="ko-KR"/>
            </a:defPPr>
            <a:lvl1pPr>
              <a:defRPr sz="1600" spc="-15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/>
                <a:ea typeface="나눔스퀘어라운드 Regular"/>
              </a:defRPr>
            </a:lvl1pPr>
          </a:lstStyle>
          <a:p>
            <a:pPr lvl="0">
              <a:lnSpc>
                <a:spcPct val="120000"/>
              </a:lnSpc>
              <a:defRPr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개발 환경</a:t>
            </a:r>
            <a:endParaRPr lang="en-US" altLang="ko-KR" sz="1500" kern="100" spc="-40">
              <a:solidFill>
                <a:schemeClr val="tx1"/>
              </a:solidFill>
              <a:latin typeface="Pretendard Light"/>
              <a:ea typeface="Pretendard Light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C009383-BFEC-7D54-FA82-D3DC7789669B}"/>
              </a:ext>
            </a:extLst>
          </p:cNvPr>
          <p:cNvGrpSpPr/>
          <p:nvPr/>
        </p:nvGrpSpPr>
        <p:grpSpPr>
          <a:xfrm>
            <a:off x="7126001" y="1465999"/>
            <a:ext cx="4077057" cy="1094871"/>
            <a:chOff x="7913031" y="1623794"/>
            <a:chExt cx="4077057" cy="785238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D4E184C-85B8-AE41-52F2-04A5F655C257}"/>
                </a:ext>
              </a:extLst>
            </p:cNvPr>
            <p:cNvGrpSpPr/>
            <p:nvPr/>
          </p:nvGrpSpPr>
          <p:grpSpPr>
            <a:xfrm>
              <a:off x="7913031" y="1623794"/>
              <a:ext cx="4077057" cy="224733"/>
              <a:chOff x="8128931" y="1572994"/>
              <a:chExt cx="4077057" cy="224733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6251C62-BF5B-4341-DC8F-4B811D6790AE}"/>
                  </a:ext>
                </a:extLst>
              </p:cNvPr>
              <p:cNvSpPr txBox="1"/>
              <p:nvPr/>
            </p:nvSpPr>
            <p:spPr>
              <a:xfrm>
                <a:off x="8128931" y="1572994"/>
                <a:ext cx="323857" cy="224733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>
                <a:spAutoFit/>
              </a:bodyPr>
              <a:lstStyle/>
              <a:p>
                <a:pPr lvl="0">
                  <a:defRPr/>
                </a:pPr>
                <a:r>
                  <a:rPr lang="en-US" altLang="ko-KR" spc="-15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/>
                    <a:ea typeface="Pretendard Medium"/>
                  </a:rPr>
                  <a:t>03</a:t>
                </a:r>
                <a:endParaRPr lang="ko-KR" altLang="en-US" spc="-15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Medium"/>
                  <a:ea typeface="Pretendard Medium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F2BD06A-3263-8254-7273-B7D3087CA886}"/>
                  </a:ext>
                </a:extLst>
              </p:cNvPr>
              <p:cNvSpPr txBox="1"/>
              <p:nvPr/>
            </p:nvSpPr>
            <p:spPr>
              <a:xfrm>
                <a:off x="8457247" y="1572994"/>
                <a:ext cx="3748741" cy="224733"/>
              </a:xfrm>
              <a:prstGeom prst="rect">
                <a:avLst/>
              </a:prstGeom>
              <a:noFill/>
            </p:spPr>
            <p:txBody>
              <a:bodyPr wrap="square" lIns="54000" tIns="18000" rIns="54000" bIns="18000">
                <a:spAutoFit/>
              </a:bodyPr>
              <a:lstStyle>
                <a:defPPr>
                  <a:defRPr lang="ko-KR"/>
                </a:defPPr>
                <a:lvl1pPr>
                  <a:defRPr sz="1600" spc="-15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나눔스퀘어라운드 Bold"/>
                    <a:ea typeface="나눔스퀘어라운드 Bold"/>
                  </a:defRPr>
                </a:lvl1pPr>
              </a:lstStyle>
              <a:p>
                <a:pPr lvl="0">
                  <a:defRPr/>
                </a:pPr>
                <a:r>
                  <a:rPr lang="ko-KR" altLang="en-US" sz="1800" kern="100" spc="-40">
                    <a:solidFill>
                      <a:schemeClr val="tx1"/>
                    </a:solidFill>
                    <a:latin typeface="Pretendard Medium"/>
                    <a:ea typeface="Pretendard Medium"/>
                  </a:rPr>
                  <a:t>스마트폰 게임 프로그래밍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F598018-9478-F061-1752-A90E3993AB46}"/>
                </a:ext>
              </a:extLst>
            </p:cNvPr>
            <p:cNvSpPr txBox="1"/>
            <p:nvPr/>
          </p:nvSpPr>
          <p:spPr>
            <a:xfrm>
              <a:off x="8241348" y="2080782"/>
              <a:ext cx="1670380" cy="328250"/>
            </a:xfrm>
            <a:prstGeom prst="rect">
              <a:avLst/>
            </a:prstGeom>
            <a:noFill/>
          </p:spPr>
          <p:txBody>
            <a:bodyPr wrap="none" lIns="54000" tIns="18000" rIns="54000" bIns="18000">
              <a:spAutoFit/>
            </a:bodyPr>
            <a:lstStyle>
              <a:defPPr>
                <a:defRPr lang="ko-KR"/>
              </a:defPPr>
              <a:lvl1pPr>
                <a:defRPr sz="1600" spc="-15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EFD1BD"/>
                  </a:solidFill>
                  <a:latin typeface="나눔스퀘어라운드 Regular"/>
                  <a:ea typeface="나눔스퀘어라운드 Regular"/>
                </a:defRPr>
              </a:lvl1pPr>
            </a:lstStyle>
            <a:p>
              <a:pPr marL="171450" lvl="0" indent="-171450">
                <a:lnSpc>
                  <a:spcPct val="120000"/>
                </a:lnSpc>
                <a:buFontTx/>
                <a:buChar char="-"/>
                <a:defRPr/>
              </a:pPr>
              <a:r>
                <a:rPr lang="ko-KR" altLang="en-US" sz="1200" kern="100" spc="-40">
                  <a:solidFill>
                    <a:schemeClr val="tx1"/>
                  </a:solidFill>
                  <a:latin typeface="Pretendard Light"/>
                  <a:ea typeface="Pretendard Light"/>
                </a:rPr>
                <a:t>안드로이드 스튜디오</a:t>
              </a:r>
              <a:endParaRPr lang="en-US" altLang="ko-KR" sz="1200" kern="100" spc="-40">
                <a:solidFill>
                  <a:schemeClr val="tx1"/>
                </a:solidFill>
                <a:latin typeface="Pretendard Light"/>
                <a:ea typeface="Pretendard Light"/>
              </a:endParaRPr>
            </a:p>
            <a:p>
              <a:pPr marL="171450" lvl="0" indent="-171450">
                <a:lnSpc>
                  <a:spcPct val="120000"/>
                </a:lnSpc>
                <a:buFontTx/>
                <a:buChar char="-"/>
                <a:defRPr/>
              </a:pPr>
              <a:r>
                <a:rPr lang="en-US" altLang="ko-KR" sz="1200" kern="100" spc="-40">
                  <a:solidFill>
                    <a:schemeClr val="tx1"/>
                  </a:solidFill>
                  <a:latin typeface="Pretendard Light"/>
                  <a:ea typeface="Pretendard Light"/>
                </a:rPr>
                <a:t>JAVA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05DB6FD-22C7-0EF4-4584-411ADB5544E8}"/>
              </a:ext>
            </a:extLst>
          </p:cNvPr>
          <p:cNvGrpSpPr/>
          <p:nvPr/>
        </p:nvGrpSpPr>
        <p:grpSpPr>
          <a:xfrm>
            <a:off x="7087933" y="4297264"/>
            <a:ext cx="3967210" cy="846150"/>
            <a:chOff x="7913031" y="3806987"/>
            <a:chExt cx="3967210" cy="606856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49D44E8-5B64-A198-BBA2-402118E34842}"/>
                </a:ext>
              </a:extLst>
            </p:cNvPr>
            <p:cNvGrpSpPr/>
            <p:nvPr/>
          </p:nvGrpSpPr>
          <p:grpSpPr>
            <a:xfrm>
              <a:off x="7913031" y="3806987"/>
              <a:ext cx="3967210" cy="202661"/>
              <a:chOff x="8128931" y="2289535"/>
              <a:chExt cx="3967210" cy="202661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E900B1-F0A5-1D97-15EA-825C1CE9AF40}"/>
                  </a:ext>
                </a:extLst>
              </p:cNvPr>
              <p:cNvSpPr txBox="1"/>
              <p:nvPr/>
            </p:nvSpPr>
            <p:spPr>
              <a:xfrm>
                <a:off x="8128931" y="2289536"/>
                <a:ext cx="298209" cy="20266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>
                <a:spAutoFit/>
              </a:bodyPr>
              <a:lstStyle/>
              <a:p>
                <a:pPr lvl="0">
                  <a:defRPr/>
                </a:pPr>
                <a:r>
                  <a:rPr lang="en-US" altLang="ko-KR" sz="1600" spc="-15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/>
                    <a:ea typeface="Pretendard Medium"/>
                  </a:rPr>
                  <a:t>05</a:t>
                </a:r>
                <a:endParaRPr lang="ko-KR" altLang="en-US" sz="1600" spc="-15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Medium"/>
                  <a:ea typeface="Pretendard Medium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621D75-9B92-8A27-4496-CA37EF9BCD38}"/>
                  </a:ext>
                </a:extLst>
              </p:cNvPr>
              <p:cNvSpPr txBox="1"/>
              <p:nvPr/>
            </p:nvSpPr>
            <p:spPr>
              <a:xfrm>
                <a:off x="8457248" y="2289535"/>
                <a:ext cx="3638893" cy="202659"/>
              </a:xfrm>
              <a:prstGeom prst="rect">
                <a:avLst/>
              </a:prstGeom>
              <a:noFill/>
            </p:spPr>
            <p:txBody>
              <a:bodyPr wrap="square" lIns="54000" tIns="18000" rIns="54000" bIns="18000">
                <a:spAutoFit/>
              </a:bodyPr>
              <a:lstStyle/>
              <a:p>
                <a:pPr lvl="0">
                  <a:defRPr/>
                </a:pPr>
                <a:r>
                  <a:rPr lang="en-US" altLang="ko-KR" sz="1600" kern="100" spc="-4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/>
                    <a:ea typeface="Pretendard Medium"/>
                  </a:rPr>
                  <a:t>2D</a:t>
                </a:r>
                <a:r>
                  <a:rPr lang="ko-KR" altLang="en-US" sz="1600" kern="100" spc="-4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/>
                    <a:ea typeface="Pretendard Medium"/>
                  </a:rPr>
                  <a:t> 프로그래밍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984A73C-60A1-E39D-D3C0-ABB1A871B6CC}"/>
                </a:ext>
              </a:extLst>
            </p:cNvPr>
            <p:cNvSpPr txBox="1"/>
            <p:nvPr/>
          </p:nvSpPr>
          <p:spPr>
            <a:xfrm>
              <a:off x="8241347" y="4244523"/>
              <a:ext cx="1413707" cy="169320"/>
            </a:xfrm>
            <a:prstGeom prst="rect">
              <a:avLst/>
            </a:prstGeom>
            <a:noFill/>
          </p:spPr>
          <p:txBody>
            <a:bodyPr wrap="none" lIns="54000" tIns="18000" rIns="54000" bIns="18000">
              <a:spAutoFit/>
            </a:bodyPr>
            <a:lstStyle>
              <a:defPPr>
                <a:defRPr lang="ko-KR"/>
              </a:defPPr>
              <a:lvl1pPr>
                <a:defRPr sz="1600" spc="-15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EFD1BD"/>
                  </a:solidFill>
                  <a:latin typeface="나눔스퀘어라운드 Regular"/>
                  <a:ea typeface="나눔스퀘어라운드 Regular"/>
                </a:defRPr>
              </a:lvl1pPr>
            </a:lstStyle>
            <a:p>
              <a:pPr marL="171450" lvl="0" indent="-171450">
                <a:lnSpc>
                  <a:spcPct val="120000"/>
                </a:lnSpc>
                <a:buFontTx/>
                <a:buChar char="-"/>
                <a:defRPr/>
              </a:pPr>
              <a:r>
                <a:rPr lang="ko-KR" altLang="en-US" sz="1200" kern="100" spc="-40">
                  <a:solidFill>
                    <a:schemeClr val="tx1"/>
                  </a:solidFill>
                  <a:latin typeface="Pretendard Light"/>
                  <a:ea typeface="Pretendard Light"/>
                </a:rPr>
                <a:t>사용언어</a:t>
              </a:r>
              <a:r>
                <a:rPr lang="en-US" altLang="ko-KR" sz="1200" kern="100" spc="-40">
                  <a:solidFill>
                    <a:schemeClr val="tx1"/>
                  </a:solidFill>
                  <a:latin typeface="Pretendard Light"/>
                  <a:ea typeface="Pretendard Light"/>
                </a:rPr>
                <a:t>: Python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7DB6EE26-FD59-B2B8-8A21-3404F5183EB9}"/>
              </a:ext>
            </a:extLst>
          </p:cNvPr>
          <p:cNvSpPr txBox="1"/>
          <p:nvPr/>
        </p:nvSpPr>
        <p:spPr>
          <a:xfrm>
            <a:off x="7454319" y="1770170"/>
            <a:ext cx="903366" cy="305230"/>
          </a:xfrm>
          <a:prstGeom prst="rect">
            <a:avLst/>
          </a:prstGeom>
          <a:noFill/>
        </p:spPr>
        <p:txBody>
          <a:bodyPr wrap="none" lIns="54000" tIns="18000" rIns="54000" bIns="18000">
            <a:spAutoFit/>
          </a:bodyPr>
          <a:lstStyle>
            <a:defPPr>
              <a:defRPr lang="ko-KR"/>
            </a:defPPr>
            <a:lvl1pPr>
              <a:defRPr sz="1600" spc="-15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/>
                <a:ea typeface="나눔스퀘어라운드 Regular"/>
              </a:defRPr>
            </a:lvl1pPr>
          </a:lstStyle>
          <a:p>
            <a:pPr lvl="0">
              <a:lnSpc>
                <a:spcPct val="120000"/>
              </a:lnSpc>
              <a:defRPr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개발 환경</a:t>
            </a:r>
            <a:endParaRPr lang="en-US" altLang="ko-KR" sz="1500" kern="100" spc="-40">
              <a:solidFill>
                <a:schemeClr val="tx1"/>
              </a:solidFill>
              <a:latin typeface="Pretendard Light"/>
              <a:ea typeface="Pretendard Ligh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EB1F74-64CF-664B-0CDB-46D91393932A}"/>
              </a:ext>
            </a:extLst>
          </p:cNvPr>
          <p:cNvSpPr txBox="1"/>
          <p:nvPr/>
        </p:nvSpPr>
        <p:spPr>
          <a:xfrm>
            <a:off x="7348074" y="4585041"/>
            <a:ext cx="903366" cy="304968"/>
          </a:xfrm>
          <a:prstGeom prst="rect">
            <a:avLst/>
          </a:prstGeom>
          <a:noFill/>
        </p:spPr>
        <p:txBody>
          <a:bodyPr wrap="none" lIns="54000" tIns="18000" rIns="54000" bIns="18000">
            <a:spAutoFit/>
          </a:bodyPr>
          <a:lstStyle>
            <a:defPPr>
              <a:defRPr lang="ko-KR"/>
            </a:defPPr>
            <a:lvl1pPr>
              <a:defRPr sz="1600" spc="-15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/>
                <a:ea typeface="나눔스퀘어라운드 Regular"/>
              </a:defRPr>
            </a:lvl1pPr>
          </a:lstStyle>
          <a:p>
            <a:pPr lvl="0">
              <a:lnSpc>
                <a:spcPct val="120000"/>
              </a:lnSpc>
              <a:defRPr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개발 환경</a:t>
            </a:r>
            <a:endParaRPr lang="en-US" altLang="ko-KR" sz="1500" kern="100" spc="-40">
              <a:solidFill>
                <a:schemeClr val="tx1"/>
              </a:solidFill>
              <a:latin typeface="Pretendard Light"/>
              <a:ea typeface="Pretendard Ligh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B0CC44D-62C1-1876-64A7-27DC06EF7E5C}"/>
              </a:ext>
            </a:extLst>
          </p:cNvPr>
          <p:cNvSpPr txBox="1"/>
          <p:nvPr/>
        </p:nvSpPr>
        <p:spPr>
          <a:xfrm>
            <a:off x="7087933" y="2999817"/>
            <a:ext cx="298209" cy="282573"/>
          </a:xfrm>
          <a:prstGeom prst="rect">
            <a:avLst/>
          </a:prstGeom>
          <a:noFill/>
        </p:spPr>
        <p:txBody>
          <a:bodyPr wrap="none" lIns="54000" tIns="18000" rIns="54000" bIns="18000">
            <a:spAutoFit/>
          </a:bodyPr>
          <a:lstStyle/>
          <a:p>
            <a:pPr lvl="0">
              <a:defRPr/>
            </a:pPr>
            <a:r>
              <a:rPr lang="en-US" altLang="ko-KR" sz="1600" spc="-15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Medium"/>
                <a:ea typeface="Pretendard Medium"/>
              </a:rPr>
              <a:t>04</a:t>
            </a:r>
            <a:endParaRPr lang="ko-KR" altLang="en-US" sz="1600" spc="-15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Medium"/>
              <a:ea typeface="Pretendard Medium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16365C-54B7-A150-BAE9-2F5068C495C4}"/>
              </a:ext>
            </a:extLst>
          </p:cNvPr>
          <p:cNvSpPr txBox="1"/>
          <p:nvPr/>
        </p:nvSpPr>
        <p:spPr>
          <a:xfrm>
            <a:off x="7454318" y="3001947"/>
            <a:ext cx="3638893" cy="282572"/>
          </a:xfrm>
          <a:prstGeom prst="rect">
            <a:avLst/>
          </a:prstGeom>
          <a:noFill/>
        </p:spPr>
        <p:txBody>
          <a:bodyPr wrap="square" lIns="54000" tIns="18000" rIns="54000" bIns="18000">
            <a:spAutoFit/>
          </a:bodyPr>
          <a:lstStyle/>
          <a:p>
            <a:pPr lvl="0">
              <a:defRPr/>
            </a:pPr>
            <a:r>
              <a:rPr lang="ko-KR" altLang="en-US" sz="1600" kern="100" spc="-4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Medium"/>
                <a:ea typeface="Pretendard Medium"/>
              </a:rPr>
              <a:t>스크립트 언어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217D30C-8BC9-32E1-B7B9-FC2E44339391}"/>
              </a:ext>
            </a:extLst>
          </p:cNvPr>
          <p:cNvSpPr txBox="1"/>
          <p:nvPr/>
        </p:nvSpPr>
        <p:spPr>
          <a:xfrm>
            <a:off x="7454317" y="3612010"/>
            <a:ext cx="1413707" cy="236086"/>
          </a:xfrm>
          <a:prstGeom prst="rect">
            <a:avLst/>
          </a:prstGeom>
          <a:noFill/>
        </p:spPr>
        <p:txBody>
          <a:bodyPr wrap="none" lIns="54000" tIns="18000" rIns="54000" bIns="18000">
            <a:spAutoFit/>
          </a:bodyPr>
          <a:lstStyle>
            <a:defPPr>
              <a:defRPr lang="ko-KR"/>
            </a:defPPr>
            <a:lvl1pPr>
              <a:defRPr sz="1600" spc="-15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/>
                <a:ea typeface="나눔스퀘어라운드 Regular"/>
              </a:defRPr>
            </a:lvl1pPr>
          </a:lstStyle>
          <a:p>
            <a:pPr marL="171450" lvl="0" indent="-171450">
              <a:lnSpc>
                <a:spcPct val="120000"/>
              </a:lnSpc>
              <a:buFontTx/>
              <a:buChar char="-"/>
              <a:defRPr/>
            </a:pPr>
            <a:r>
              <a:rPr lang="ko-KR" altLang="en-US" sz="1200" kern="100" spc="-40">
                <a:solidFill>
                  <a:schemeClr val="tx1"/>
                </a:solidFill>
                <a:latin typeface="Pretendard Light"/>
                <a:ea typeface="Pretendard Light"/>
              </a:rPr>
              <a:t>사용언어</a:t>
            </a:r>
            <a:r>
              <a:rPr lang="en-US" altLang="ko-KR" sz="1200" kern="100" spc="-40">
                <a:solidFill>
                  <a:schemeClr val="tx1"/>
                </a:solidFill>
                <a:latin typeface="Pretendard Light"/>
                <a:ea typeface="Pretendard Light"/>
              </a:rPr>
              <a:t>: Python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1D234F-464E-D849-4EB3-50A5DEF9A120}"/>
              </a:ext>
            </a:extLst>
          </p:cNvPr>
          <p:cNvSpPr txBox="1"/>
          <p:nvPr/>
        </p:nvSpPr>
        <p:spPr>
          <a:xfrm>
            <a:off x="7454319" y="3301836"/>
            <a:ext cx="903366" cy="304968"/>
          </a:xfrm>
          <a:prstGeom prst="rect">
            <a:avLst/>
          </a:prstGeom>
          <a:noFill/>
        </p:spPr>
        <p:txBody>
          <a:bodyPr wrap="none" lIns="54000" tIns="18000" rIns="54000" bIns="18000">
            <a:spAutoFit/>
          </a:bodyPr>
          <a:lstStyle>
            <a:defPPr>
              <a:defRPr lang="ko-KR"/>
            </a:defPPr>
            <a:lvl1pPr>
              <a:defRPr sz="1600" spc="-15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/>
                <a:ea typeface="나눔스퀘어라운드 Regular"/>
              </a:defRPr>
            </a:lvl1pPr>
          </a:lstStyle>
          <a:p>
            <a:pPr lvl="0">
              <a:lnSpc>
                <a:spcPct val="120000"/>
              </a:lnSpc>
              <a:defRPr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개발 환경</a:t>
            </a:r>
            <a:endParaRPr lang="en-US" altLang="ko-KR" sz="1500" kern="100" spc="-40">
              <a:solidFill>
                <a:schemeClr val="tx1"/>
              </a:solidFill>
              <a:latin typeface="Pretendard Light"/>
              <a:ea typeface="Pretendard Light"/>
            </a:endParaRPr>
          </a:p>
        </p:txBody>
      </p:sp>
    </p:spTree>
    <p:extLst>
      <p:ext uri="{BB962C8B-B14F-4D97-AF65-F5344CB8AC3E}">
        <p14:creationId xmlns:p14="http://schemas.microsoft.com/office/powerpoint/2010/main" val="129924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789574" y="913602"/>
            <a:ext cx="3621235" cy="574961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Star Giant (</a:t>
            </a:r>
            <a:r>
              <a:rPr lang="ko-KR" altLang="en-US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졸업작품</a:t>
            </a:r>
            <a:r>
              <a:rPr lang="en-US" altLang="ko-KR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)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>
            <a:off x="820426" y="1518302"/>
            <a:ext cx="352786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9331" y="104258"/>
            <a:ext cx="261340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01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2139E8-AAAA-4C79-B6FC-AC72047A3DFB}"/>
              </a:ext>
            </a:extLst>
          </p:cNvPr>
          <p:cNvSpPr txBox="1"/>
          <p:nvPr/>
        </p:nvSpPr>
        <p:spPr>
          <a:xfrm>
            <a:off x="408333" y="95898"/>
            <a:ext cx="1628060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1400" kern="100" spc="-4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Star Giant (</a:t>
            </a:r>
            <a:r>
              <a:rPr lang="ko-KR" altLang="en-US" sz="1400" kern="100" spc="-4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졸업작품</a:t>
            </a:r>
            <a:r>
              <a:rPr lang="en-US" altLang="ko-KR" sz="1400" kern="100" spc="-4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)</a:t>
            </a:r>
            <a:endParaRPr lang="ko-KR" altLang="en-US" sz="1400" kern="100" spc="-4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5A6943B-6C42-4BEF-A671-0B0C623FA8A3}"/>
              </a:ext>
            </a:extLst>
          </p:cNvPr>
          <p:cNvSpPr/>
          <p:nvPr/>
        </p:nvSpPr>
        <p:spPr>
          <a:xfrm>
            <a:off x="9386872" y="5006233"/>
            <a:ext cx="2520000" cy="1417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16:9 ratio</a:t>
            </a:r>
            <a:endParaRPr lang="ko-KR" altLang="en-US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9860E78-96C3-DCF2-0CF5-335E7011B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593099"/>
              </p:ext>
            </p:extLst>
          </p:nvPr>
        </p:nvGraphicFramePr>
        <p:xfrm>
          <a:off x="837273" y="1727367"/>
          <a:ext cx="3527866" cy="49325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97651">
                  <a:extLst>
                    <a:ext uri="{9D8B030D-6E8A-4147-A177-3AD203B41FA5}">
                      <a16:colId xmlns:a16="http://schemas.microsoft.com/office/drawing/2014/main" val="2741175923"/>
                    </a:ext>
                  </a:extLst>
                </a:gridCol>
                <a:gridCol w="2630215">
                  <a:extLst>
                    <a:ext uri="{9D8B030D-6E8A-4147-A177-3AD203B41FA5}">
                      <a16:colId xmlns:a16="http://schemas.microsoft.com/office/drawing/2014/main" val="2584837131"/>
                    </a:ext>
                  </a:extLst>
                </a:gridCol>
              </a:tblGrid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3D 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협동 우주선 슈팅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9642739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2023.01~2023.07</a:t>
                      </a:r>
                      <a:endParaRPr lang="ko-KR" altLang="en-US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4279457"/>
                  </a:ext>
                </a:extLst>
              </a:tr>
              <a:tr h="714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3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명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클라이언트 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2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명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서버 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1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078676"/>
                  </a:ext>
                </a:extLst>
              </a:tr>
              <a:tr h="1134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클라이언트 프로그래머</a:t>
                      </a:r>
                      <a:endParaRPr lang="en-US" altLang="ko-KR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 dirty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플레이어</a:t>
                      </a:r>
                      <a:r>
                        <a:rPr lang="en-US" altLang="ko-KR" sz="1500" b="0" dirty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, </a:t>
                      </a:r>
                      <a:r>
                        <a:rPr lang="ko-KR" altLang="en-US" sz="1500" b="0" dirty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보스 애니메이션</a:t>
                      </a:r>
                      <a:endParaRPr lang="en-US" altLang="ko-KR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 dirty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보스 스크립트</a:t>
                      </a:r>
                      <a:endParaRPr lang="en-US" altLang="ko-KR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 dirty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다양한 그래픽 효과</a:t>
                      </a:r>
                      <a:endParaRPr lang="en-US" altLang="ko-KR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500" b="0" dirty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UI,</a:t>
                      </a:r>
                      <a:r>
                        <a:rPr lang="ko-KR" altLang="en-US" sz="1500" b="0" dirty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 사운드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7819122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깃허브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  <a:hlinkClick r:id="rId2"/>
                        </a:rPr>
                        <a:t>https://github.com/Leesiw/StarGiant</a:t>
                      </a:r>
                      <a:endParaRPr lang="ko-KR" altLang="en-US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742531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영상 링크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>
                          <a:latin typeface="+mj-ea"/>
                          <a:ea typeface="+mj-ea"/>
                          <a:cs typeface="Pretendard ExtraBold" panose="020B0600000101010101" charset="-127"/>
                          <a:hlinkClick r:id="rId3"/>
                        </a:rPr>
                        <a:t>https://youtu.be/CSMsfHXL-eI</a:t>
                      </a:r>
                      <a:endParaRPr lang="ko-KR" altLang="en-US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056039"/>
                  </a:ext>
                </a:extLst>
              </a:tr>
            </a:tbl>
          </a:graphicData>
        </a:graphic>
      </p:graphicFrame>
      <p:pic>
        <p:nvPicPr>
          <p:cNvPr id="11" name="그림 1">
            <a:extLst>
              <a:ext uri="{FF2B5EF4-FFF2-40B4-BE49-F238E27FC236}">
                <a16:creationId xmlns:a16="http://schemas.microsoft.com/office/drawing/2014/main" id="{AE870DE1-D73C-3642-8DE3-63DD8C57C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"/>
          <a:stretch>
            <a:fillRect/>
          </a:stretch>
        </p:blipFill>
        <p:spPr bwMode="auto">
          <a:xfrm>
            <a:off x="9397318" y="434267"/>
            <a:ext cx="2493722" cy="1872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DCCC1D-A9B7-E92B-1885-62DF91AFBCD4}"/>
              </a:ext>
            </a:extLst>
          </p:cNvPr>
          <p:cNvSpPr txBox="1"/>
          <p:nvPr/>
        </p:nvSpPr>
        <p:spPr>
          <a:xfrm>
            <a:off x="9397318" y="2326102"/>
            <a:ext cx="2493722" cy="205950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타이틀 화면</a:t>
            </a:r>
            <a:r>
              <a:rPr lang="en-US" altLang="ko-KR"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(</a:t>
            </a:r>
            <a:r>
              <a:rPr lang="ko-KR" altLang="en-US"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매칭화면</a:t>
            </a:r>
            <a:r>
              <a:rPr lang="en-US" altLang="ko-KR"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)</a:t>
            </a:r>
            <a:endParaRPr lang="ko-KR" altLang="en-US" sz="10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pic>
        <p:nvPicPr>
          <p:cNvPr id="14" name="그림 5">
            <a:extLst>
              <a:ext uri="{FF2B5EF4-FFF2-40B4-BE49-F238E27FC236}">
                <a16:creationId xmlns:a16="http://schemas.microsoft.com/office/drawing/2014/main" id="{206EBE2F-2C61-898D-A387-3213886FF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"/>
          <a:stretch>
            <a:fillRect/>
          </a:stretch>
        </p:blipFill>
        <p:spPr bwMode="auto">
          <a:xfrm>
            <a:off x="9410792" y="2556740"/>
            <a:ext cx="2480248" cy="1833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352596-48DC-DD63-CB43-89D06CC8303E}"/>
              </a:ext>
            </a:extLst>
          </p:cNvPr>
          <p:cNvSpPr txBox="1"/>
          <p:nvPr/>
        </p:nvSpPr>
        <p:spPr>
          <a:xfrm>
            <a:off x="9386872" y="4413407"/>
            <a:ext cx="2493722" cy="205950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우주선 내부 화면</a:t>
            </a:r>
            <a:endParaRPr lang="ko-KR" altLang="en-US" sz="10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pic>
        <p:nvPicPr>
          <p:cNvPr id="19" name="그림 9">
            <a:extLst>
              <a:ext uri="{FF2B5EF4-FFF2-40B4-BE49-F238E27FC236}">
                <a16:creationId xmlns:a16="http://schemas.microsoft.com/office/drawing/2014/main" id="{3DE964F8-32B8-B619-1ABE-EC9EB2A6D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230" y="2867881"/>
            <a:ext cx="3805734" cy="1946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C2B88AC-B4EA-E420-8EC3-C6C0BF16927C}"/>
              </a:ext>
            </a:extLst>
          </p:cNvPr>
          <p:cNvSpPr txBox="1"/>
          <p:nvPr/>
        </p:nvSpPr>
        <p:spPr>
          <a:xfrm>
            <a:off x="5479229" y="2609928"/>
            <a:ext cx="2493722" cy="205950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우주선 조종모드</a:t>
            </a:r>
            <a:endParaRPr lang="ko-KR" altLang="en-US" sz="10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pic>
        <p:nvPicPr>
          <p:cNvPr id="22" name="그림 2">
            <a:extLst>
              <a:ext uri="{FF2B5EF4-FFF2-40B4-BE49-F238E27FC236}">
                <a16:creationId xmlns:a16="http://schemas.microsoft.com/office/drawing/2014/main" id="{52E1C289-3D0F-99FD-FDD7-6B1115D2C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1"/>
          <a:stretch>
            <a:fillRect/>
          </a:stretch>
        </p:blipFill>
        <p:spPr bwMode="auto">
          <a:xfrm>
            <a:off x="9404055" y="4645235"/>
            <a:ext cx="2476539" cy="1873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2DB201D-7850-D197-F7FC-B1DE58B1BA5F}"/>
              </a:ext>
            </a:extLst>
          </p:cNvPr>
          <p:cNvSpPr txBox="1"/>
          <p:nvPr/>
        </p:nvSpPr>
        <p:spPr>
          <a:xfrm>
            <a:off x="9404055" y="6544421"/>
            <a:ext cx="2493722" cy="205950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보스와의 전투</a:t>
            </a:r>
            <a:endParaRPr lang="ko-KR" altLang="en-US" sz="10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EDC4D1-6D00-3E34-4E00-2157171FB32A}"/>
              </a:ext>
            </a:extLst>
          </p:cNvPr>
          <p:cNvSpPr txBox="1"/>
          <p:nvPr/>
        </p:nvSpPr>
        <p:spPr>
          <a:xfrm>
            <a:off x="5479229" y="4879286"/>
            <a:ext cx="2493722" cy="205950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우주선 공격 모드</a:t>
            </a:r>
            <a:endParaRPr lang="ko-KR" altLang="en-US" sz="10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1F5AE4C-D103-03A6-F897-9760BF3CAEFF}"/>
              </a:ext>
            </a:extLst>
          </p:cNvPr>
          <p:cNvGrpSpPr/>
          <p:nvPr/>
        </p:nvGrpSpPr>
        <p:grpSpPr>
          <a:xfrm>
            <a:off x="5011947" y="5316490"/>
            <a:ext cx="4171107" cy="1079435"/>
            <a:chOff x="408235" y="5229733"/>
            <a:chExt cx="3131603" cy="107943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34FC11C-D961-B988-E9BA-F0979DCB6A81}"/>
                </a:ext>
              </a:extLst>
            </p:cNvPr>
            <p:cNvSpPr txBox="1"/>
            <p:nvPr/>
          </p:nvSpPr>
          <p:spPr>
            <a:xfrm>
              <a:off x="408235" y="5476829"/>
              <a:ext cx="3131603" cy="832339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square" lIns="54000" tIns="18000" rIns="54000" bIns="1800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최대 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3</a:t>
              </a: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명의  플레이어가 함께 하는 역할 분담 플레이를 즐길 수 있다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.</a:t>
              </a:r>
            </a:p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우주선에는 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1</a:t>
              </a: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개의 조종석과 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3</a:t>
              </a: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개의 공격석이 있다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.</a:t>
              </a: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 </a:t>
              </a:r>
              <a:endParaRPr lang="en-US" altLang="ko-KR" sz="11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플레이어들은 우주선 내부에서 상호작용을 통해  공격과 조종을 할 수 있다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.</a:t>
              </a:r>
            </a:p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미션을 따라 적들과 보스를 해치우면 게임을 클리어 할 수 있다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.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AB7C43A-D1A5-615F-A068-4903883EF2C4}"/>
                </a:ext>
              </a:extLst>
            </p:cNvPr>
            <p:cNvSpPr txBox="1"/>
            <p:nvPr/>
          </p:nvSpPr>
          <p:spPr>
            <a:xfrm>
              <a:off x="920480" y="5229733"/>
              <a:ext cx="2619358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r"/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스타 자이언트를 되찾아 우주를 지켜라</a:t>
              </a:r>
              <a:r>
                <a:rPr lang="en-US" altLang="ko-KR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!</a:t>
              </a:r>
              <a:endPara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</p:grpSp>
      <p:pic>
        <p:nvPicPr>
          <p:cNvPr id="2" name="그림 1" descr="스크린샷, 디지털 합성이(가) 표시된 사진&#10;&#10;자동 생성된 설명">
            <a:extLst>
              <a:ext uri="{FF2B5EF4-FFF2-40B4-BE49-F238E27FC236}">
                <a16:creationId xmlns:a16="http://schemas.microsoft.com/office/drawing/2014/main" id="{ECC4BF36-B8B0-4781-5E53-946D063F0D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9229" y="436197"/>
            <a:ext cx="3805734" cy="214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302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409332" y="104258"/>
            <a:ext cx="4449987" cy="574961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Lua</a:t>
            </a:r>
            <a:r>
              <a:rPr lang="ko-KR" altLang="en-US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를 사용한 보스 스크립트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 flipV="1">
            <a:off x="440184" y="679219"/>
            <a:ext cx="11145091" cy="29739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9331" y="104258"/>
            <a:ext cx="261340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01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40183" y="1242794"/>
            <a:ext cx="5494791" cy="1394031"/>
          </a:xfrm>
          <a:prstGeom prst="rect">
            <a:avLst/>
          </a:prstGeom>
          <a:noFill/>
        </p:spPr>
        <p:txBody>
          <a:bodyPr wrap="square" lIns="54000" tIns="18000" rIns="54000" bIns="18000">
            <a:spAutoFit/>
          </a:bodyPr>
          <a:lstStyle>
            <a:defPPr>
              <a:defRPr lang="ko-KR"/>
            </a:defPPr>
            <a:lvl1pPr>
              <a:defRPr sz="1600" spc="-15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/>
                <a:ea typeface="나눔스퀘어라운드 Regular"/>
              </a:defRPr>
            </a:lvl1pPr>
          </a:lstStyle>
          <a:p>
            <a:pPr marL="285750" lvl="0" indent="-285750">
              <a:lnSpc>
                <a:spcPct val="120000"/>
              </a:lnSpc>
              <a:buFontTx/>
              <a:buChar char="-"/>
              <a:defRPr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드래곤 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/ 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스컬 보스 존재</a:t>
            </a:r>
          </a:p>
          <a:p>
            <a:pPr marL="285750" lvl="0" indent="-285750">
              <a:lnSpc>
                <a:spcPct val="120000"/>
              </a:lnSpc>
              <a:buFontTx/>
              <a:buChar char="-"/>
              <a:defRPr/>
            </a:pP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Lua 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스크립트를 통해 보스 상태 조정</a:t>
            </a:r>
          </a:p>
          <a:p>
            <a:pPr marL="285750" lvl="0" indent="-285750">
              <a:lnSpc>
                <a:spcPct val="120000"/>
              </a:lnSpc>
              <a:buFontTx/>
              <a:buChar char="-"/>
              <a:defRPr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드래곤은 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3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가지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, 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스컬은 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4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가지 보스 공격 패턴 존재</a:t>
            </a:r>
          </a:p>
          <a:p>
            <a:pPr lvl="0">
              <a:lnSpc>
                <a:spcPct val="120000"/>
              </a:lnSpc>
              <a:defRPr/>
            </a:pP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      (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조건에 따라 패턴이 랜덤으로 실행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)</a:t>
            </a:r>
          </a:p>
          <a:p>
            <a:pPr lvl="0">
              <a:lnSpc>
                <a:spcPct val="120000"/>
              </a:lnSpc>
              <a:defRPr/>
            </a:pP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-  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보스의 체력에 따라 다른 보스 패턴 실행</a:t>
            </a:r>
            <a:endParaRPr lang="en-US" altLang="ko-KR" sz="1500" kern="100" spc="-40">
              <a:solidFill>
                <a:schemeClr val="tx1"/>
              </a:solidFill>
              <a:latin typeface="Pretendard Light"/>
              <a:ea typeface="Pretendard Light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6BFA70-5D68-6BA1-2EE1-A35ACCBA0D31}"/>
              </a:ext>
            </a:extLst>
          </p:cNvPr>
          <p:cNvSpPr txBox="1"/>
          <p:nvPr/>
        </p:nvSpPr>
        <p:spPr>
          <a:xfrm>
            <a:off x="440184" y="815457"/>
            <a:ext cx="984294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보스 </a:t>
            </a:r>
            <a:r>
              <a:rPr lang="en-US" altLang="ko-KR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AI</a:t>
            </a:r>
            <a:endParaRPr lang="ko-KR" altLang="en-US" sz="2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pic>
        <p:nvPicPr>
          <p:cNvPr id="53" name="그림 52" descr="스크린샷, 디지털 합성, PC 게임, 3D 모델링이(가) 표시된 사진&#10;&#10;자동 생성된 설명">
            <a:extLst>
              <a:ext uri="{FF2B5EF4-FFF2-40B4-BE49-F238E27FC236}">
                <a16:creationId xmlns:a16="http://schemas.microsoft.com/office/drawing/2014/main" id="{89663CA5-F7AD-13C0-51F5-A1D82C38A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057" y="1040343"/>
            <a:ext cx="5012218" cy="2819524"/>
          </a:xfrm>
          <a:prstGeom prst="rect">
            <a:avLst/>
          </a:prstGeom>
        </p:spPr>
      </p:pic>
      <p:pic>
        <p:nvPicPr>
          <p:cNvPr id="54" name="그림 53" descr="스크린샷, 그래픽 디자인, 그래픽, 만화 영화이(가) 표시된 사진&#10;&#10;자동 생성된 설명">
            <a:extLst>
              <a:ext uri="{FF2B5EF4-FFF2-40B4-BE49-F238E27FC236}">
                <a16:creationId xmlns:a16="http://schemas.microsoft.com/office/drawing/2014/main" id="{81633308-D437-4649-C951-CA518084F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058" y="3990417"/>
            <a:ext cx="2372534" cy="178411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627151" y="2751827"/>
            <a:ext cx="2154150" cy="3591171"/>
          </a:xfrm>
          <a:prstGeom prst="rect">
            <a:avLst/>
          </a:prstGeom>
          <a:noFill/>
          <a:ln>
            <a:solidFill>
              <a:schemeClr val="dk1"/>
            </a:solidFill>
          </a:ln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>
            <a:spAutoFit/>
          </a:bodyPr>
          <a:lstStyle/>
          <a:p>
            <a:pPr lvl="0" algn="l">
              <a:defRPr/>
            </a:pPr>
            <a:r>
              <a:rPr lang="en-US" altLang="ko-KR" sz="11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ko-KR" altLang="en-US" sz="11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1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god_ai.lua</a:t>
            </a:r>
            <a:endParaRPr lang="en-US" altLang="ko-KR" sz="1100" spc="-3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>
              <a:defRPr/>
            </a:pPr>
            <a:r>
              <a:rPr lang="en-US" sz="11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-- </a:t>
            </a:r>
            <a:r>
              <a:rPr lang="en-US" sz="11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보스</a:t>
            </a:r>
            <a:r>
              <a:rPr lang="en-US" sz="11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스킬</a:t>
            </a:r>
            <a:r>
              <a:rPr lang="en-US" sz="11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쿨타임</a:t>
            </a:r>
            <a:endParaRPr lang="en-US" sz="1100" spc="-3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>
              <a:defRPr/>
            </a:pPr>
            <a:r>
              <a:rPr lang="en-US" sz="11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SHOT_COOL_TIME = 4</a:t>
            </a:r>
          </a:p>
          <a:p>
            <a:pPr lvl="0" algn="l">
              <a:defRPr/>
            </a:pPr>
            <a:r>
              <a:rPr lang="en-US" sz="11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MELEE1_COOL_TIME = 4</a:t>
            </a:r>
          </a:p>
          <a:p>
            <a:pPr lvl="0" algn="l">
              <a:defRPr/>
            </a:pPr>
            <a:r>
              <a:rPr lang="en-US" sz="11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MELEE2_COOL_TIME = 4</a:t>
            </a:r>
          </a:p>
          <a:p>
            <a:pPr lvl="0" algn="l">
              <a:defRPr/>
            </a:pPr>
            <a:r>
              <a:rPr lang="en-US" sz="11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HIT1_COOL_TIME = 4</a:t>
            </a:r>
          </a:p>
          <a:p>
            <a:pPr lvl="0" algn="l">
              <a:defRPr/>
            </a:pPr>
            <a:r>
              <a:rPr lang="en-US" sz="11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HIT2_COOL_TIME = 4</a:t>
            </a:r>
          </a:p>
          <a:p>
            <a:pPr lvl="0" algn="l">
              <a:defRPr/>
            </a:pPr>
            <a:r>
              <a:rPr lang="en-US" sz="11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ATTACK_COOL_TIME = 4</a:t>
            </a:r>
          </a:p>
          <a:p>
            <a:pPr lvl="0" algn="l">
              <a:defRPr/>
            </a:pPr>
            <a:r>
              <a:rPr lang="en-US" sz="11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MOVE_COOL_TIME = 4</a:t>
            </a:r>
          </a:p>
          <a:p>
            <a:pPr lvl="0" algn="l">
              <a:defRPr/>
            </a:pPr>
            <a:endParaRPr lang="en-US" sz="1100" spc="-3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>
              <a:defRPr/>
            </a:pPr>
            <a:r>
              <a:rPr lang="en-US" sz="11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-- </a:t>
            </a:r>
            <a:r>
              <a:rPr lang="en-US" sz="11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보스의</a:t>
            </a:r>
            <a:r>
              <a:rPr lang="en-US" sz="11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초기</a:t>
            </a:r>
            <a:r>
              <a:rPr lang="en-US" sz="11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상태</a:t>
            </a:r>
            <a:endParaRPr lang="en-US" sz="1100" spc="-3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>
              <a:defRPr/>
            </a:pPr>
            <a:r>
              <a:rPr lang="en-US" sz="11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state = GodState.IDLE2</a:t>
            </a:r>
          </a:p>
          <a:p>
            <a:pPr lvl="0" algn="l">
              <a:defRPr/>
            </a:pPr>
            <a:r>
              <a:rPr lang="en-US" sz="11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motion = GodState.IDLE2</a:t>
            </a:r>
          </a:p>
          <a:p>
            <a:pPr lvl="0" algn="l">
              <a:defRPr/>
            </a:pPr>
            <a:r>
              <a:rPr lang="en-US" sz="11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MaxHp</a:t>
            </a:r>
            <a:r>
              <a:rPr lang="en-US" sz="11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= 100</a:t>
            </a:r>
          </a:p>
          <a:p>
            <a:pPr lvl="0" algn="l">
              <a:defRPr/>
            </a:pPr>
            <a:r>
              <a:rPr lang="en-US" sz="11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curHp</a:t>
            </a:r>
            <a:r>
              <a:rPr lang="en-US" sz="11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MaxHp</a:t>
            </a:r>
            <a:endParaRPr lang="en-US" sz="1100" spc="-3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>
              <a:defRPr/>
            </a:pPr>
            <a:r>
              <a:rPr lang="en-US" sz="11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onappear</a:t>
            </a:r>
            <a:r>
              <a:rPr lang="en-US" sz="11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 lvl="0" algn="l">
              <a:defRPr/>
            </a:pPr>
            <a:endParaRPr lang="en-US" sz="1100" spc="-3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>
              <a:defRPr/>
            </a:pPr>
            <a:r>
              <a:rPr lang="en-US" sz="11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-- </a:t>
            </a:r>
            <a:r>
              <a:rPr lang="en-US" sz="11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보스</a:t>
            </a:r>
            <a:r>
              <a:rPr lang="en-US" sz="11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초기</a:t>
            </a:r>
            <a:r>
              <a:rPr lang="en-US" sz="11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위치</a:t>
            </a:r>
            <a:endParaRPr lang="en-US" sz="1100" spc="-3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>
              <a:defRPr/>
            </a:pPr>
            <a:r>
              <a:rPr lang="en-US" sz="11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god_x</a:t>
            </a:r>
            <a:r>
              <a:rPr lang="en-US" sz="11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= -15000   </a:t>
            </a:r>
          </a:p>
          <a:p>
            <a:pPr lvl="0" algn="l">
              <a:defRPr/>
            </a:pPr>
            <a:r>
              <a:rPr lang="en-US" sz="11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god_y</a:t>
            </a:r>
            <a:r>
              <a:rPr lang="en-US" sz="11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= -15000</a:t>
            </a:r>
          </a:p>
          <a:p>
            <a:pPr lvl="0" algn="l">
              <a:defRPr/>
            </a:pPr>
            <a:r>
              <a:rPr lang="en-US" sz="11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god_z</a:t>
            </a:r>
            <a:r>
              <a:rPr lang="en-US" sz="11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= -15000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882900" y="2741948"/>
            <a:ext cx="3600329" cy="3729670"/>
          </a:xfrm>
          <a:prstGeom prst="rect">
            <a:avLst/>
          </a:prstGeom>
          <a:noFill/>
          <a:ln>
            <a:solidFill>
              <a:schemeClr val="dk1"/>
            </a:solidFill>
          </a:ln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>
            <a:spAutoFit/>
          </a:bodyPr>
          <a:lstStyle/>
          <a:p>
            <a:pPr lvl="0" algn="l">
              <a:defRPr/>
            </a:pP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--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보스의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AI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업데이트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함수</a:t>
            </a:r>
            <a:endParaRPr lang="en-US" sz="1000" spc="-3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>
              <a:defRPr/>
            </a:pP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updateGodAI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hp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bpx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bpz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elapsedTime</a:t>
            </a:r>
            <a:endParaRPr lang="en-US" sz="1000" spc="-3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>
              <a:defRPr/>
            </a:pP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--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보스가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나타날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때</a:t>
            </a:r>
          </a:p>
          <a:p>
            <a:pPr lvl="0" algn="l">
              <a:defRPr/>
            </a:pP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if state == GodState.IDLE2 then       </a:t>
            </a:r>
          </a:p>
          <a:p>
            <a:pPr lvl="0" algn="l">
              <a:defRPr/>
            </a:pP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if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onappear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then</a:t>
            </a:r>
          </a:p>
          <a:p>
            <a:pPr lvl="0" algn="l">
              <a:defRPr/>
            </a:pP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 appear(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bpx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bpz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algn="l">
              <a:defRPr/>
            </a:pP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onappear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= false</a:t>
            </a:r>
          </a:p>
          <a:p>
            <a:pPr lvl="0" algn="l">
              <a:defRPr/>
            </a:pP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end</a:t>
            </a:r>
          </a:p>
          <a:p>
            <a:pPr lvl="0" algn="l">
              <a:defRPr/>
            </a:pP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--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기본상태</a:t>
            </a:r>
            <a:endParaRPr lang="en-US" sz="1000" spc="-3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>
              <a:defRPr/>
            </a:pP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elseif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state == GodState.IDLE1 then   </a:t>
            </a:r>
          </a:p>
          <a:p>
            <a:pPr lvl="0" algn="l">
              <a:defRPr/>
            </a:pP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idle(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frameTime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bpx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bpz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algn="l">
              <a:defRPr/>
            </a:pPr>
            <a:r>
              <a:rPr lang="en-US" sz="1000" spc="-3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--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보스의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체력이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0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이하일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때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죽음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상태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처리</a:t>
            </a:r>
            <a:endParaRPr lang="en-US" sz="1000" spc="-3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>
              <a:defRPr/>
            </a:pP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elseif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state ==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GodState.DIE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then      </a:t>
            </a:r>
          </a:p>
          <a:p>
            <a:pPr lvl="0" algn="l">
              <a:defRPr/>
            </a:pP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if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curHp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&lt;= 0 then</a:t>
            </a:r>
          </a:p>
          <a:p>
            <a:pPr lvl="0" algn="l">
              <a:defRPr/>
            </a:pP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 die()</a:t>
            </a:r>
          </a:p>
          <a:p>
            <a:pPr lvl="0" algn="l">
              <a:defRPr/>
            </a:pP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end</a:t>
            </a:r>
          </a:p>
          <a:p>
            <a:pPr lvl="0" algn="l">
              <a:defRPr/>
            </a:pP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--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보스가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공격상태일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때</a:t>
            </a:r>
          </a:p>
          <a:p>
            <a:pPr lvl="0" algn="l">
              <a:defRPr/>
            </a:pP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elseif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state ==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GodState.ATTACK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then    </a:t>
            </a:r>
          </a:p>
          <a:p>
            <a:pPr lvl="0" algn="l">
              <a:defRPr/>
            </a:pP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attack(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frameTime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algn="l">
              <a:defRPr/>
            </a:pP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end</a:t>
            </a:r>
          </a:p>
          <a:p>
            <a:pPr lvl="0" algn="l">
              <a:defRPr/>
            </a:pP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--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보스의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다음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상태를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결정합니다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lvl="0" algn="l">
              <a:defRPr/>
            </a:pP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nextState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bpx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bpz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algn="l">
              <a:defRPr/>
            </a:pP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</p:txBody>
      </p:sp>
      <p:pic>
        <p:nvPicPr>
          <p:cNvPr id="2" name="그림 1" descr="스크린샷, 그래픽 디자인, 그래픽, 만화 영화이(가) 표시된 사진&#10;&#10;자동 생성된 설명">
            <a:extLst>
              <a:ext uri="{FF2B5EF4-FFF2-40B4-BE49-F238E27FC236}">
                <a16:creationId xmlns:a16="http://schemas.microsoft.com/office/drawing/2014/main" id="{D839AD25-2559-757E-C3CE-E4E4763CD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2741" y="3990417"/>
            <a:ext cx="2372534" cy="178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1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409331" y="104258"/>
            <a:ext cx="4454793" cy="561442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>
            <a:spAutoFit/>
          </a:bodyPr>
          <a:lstStyle/>
          <a:p>
            <a:pPr lvl="0">
              <a:defRPr/>
            </a:pPr>
            <a:r>
              <a:rPr lang="en-US" altLang="ko-KR" sz="3500" spc="-3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/>
                <a:ea typeface="Pretendard ExtraBold"/>
              </a:rPr>
              <a:t>hlsl</a:t>
            </a:r>
            <a:r>
              <a:rPr lang="ko-KR" altLang="en-US" sz="3500" spc="-3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/>
                <a:ea typeface="Pretendard ExtraBold"/>
              </a:rPr>
              <a:t>을 사용한 불꽃 쉐이더</a:t>
            </a:r>
          </a:p>
        </p:txBody>
      </p:sp>
      <p:cxnSp>
        <p:nvCxnSpPr>
          <p:cNvPr id="27" name="직선 연결선 26"/>
          <p:cNvCxnSpPr/>
          <p:nvPr/>
        </p:nvCxnSpPr>
        <p:spPr>
          <a:xfrm flipV="1">
            <a:off x="440184" y="679219"/>
            <a:ext cx="11145091" cy="29739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anchor="ctr"/>
          <a:lstStyle/>
          <a:p>
            <a:pPr lvl="0" algn="ctr">
              <a:defRPr/>
            </a:pPr>
            <a:endParaRPr lang="ko-KR" altLang="en-US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/>
              <a:ea typeface="Pretendard ExtraLigh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2200" y="104258"/>
            <a:ext cx="298500" cy="237592"/>
          </a:xfrm>
          <a:prstGeom prst="rect">
            <a:avLst/>
          </a:prstGeom>
          <a:noFill/>
        </p:spPr>
        <p:txBody>
          <a:bodyPr wrap="none" lIns="54000" tIns="18000" rIns="54000" bIns="18000">
            <a:spAutoFit/>
          </a:bodyPr>
          <a:lstStyle/>
          <a:p>
            <a:pPr lvl="0" algn="ctr">
              <a:defRPr/>
            </a:pPr>
            <a:r>
              <a:rPr lang="en-US" altLang="ko-KR" sz="1400" spc="-15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/>
                <a:ea typeface="Pretendard Medium"/>
              </a:rPr>
              <a:t>01</a:t>
            </a:r>
            <a:endParaRPr lang="ko-KR" altLang="en-US" sz="1400" spc="-15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/>
              <a:ea typeface="Pretendard Medium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40182" y="1242794"/>
            <a:ext cx="6479042" cy="851656"/>
          </a:xfrm>
          <a:prstGeom prst="rect">
            <a:avLst/>
          </a:prstGeom>
          <a:noFill/>
        </p:spPr>
        <p:txBody>
          <a:bodyPr wrap="square" lIns="54000" tIns="18000" rIns="54000" bIns="18000">
            <a:spAutoFit/>
          </a:bodyPr>
          <a:lstStyle>
            <a:defPPr>
              <a:defRPr lang="ko-KR"/>
            </a:defPPr>
            <a:lvl1pPr>
              <a:defRPr sz="1600" spc="-15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/>
                <a:ea typeface="나눔스퀘어라운드 Regular"/>
              </a:defRPr>
            </a:lvl1pPr>
          </a:lstStyle>
          <a:p>
            <a:pPr marL="285750" lvl="0" indent="-285750">
              <a:lnSpc>
                <a:spcPct val="120000"/>
              </a:lnSpc>
              <a:buFontTx/>
              <a:buChar char="-"/>
              <a:defRPr/>
            </a:pP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3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가지 텍스쳐를 사용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(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노이즈 텍스쳐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,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 알파 텍스쳐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,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 불꽃 색상 텍스쳐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)</a:t>
            </a:r>
          </a:p>
          <a:p>
            <a:pPr marL="285750" lvl="0" indent="-285750">
              <a:lnSpc>
                <a:spcPct val="120000"/>
              </a:lnSpc>
              <a:buFontTx/>
              <a:buChar char="-"/>
              <a:defRPr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노이즈 텍스쳐를 이동시켜서 불꽃이 타오르는 느낌을 줌</a:t>
            </a:r>
          </a:p>
          <a:p>
            <a:pPr marL="285750" lvl="0" indent="-285750">
              <a:lnSpc>
                <a:spcPct val="120000"/>
              </a:lnSpc>
              <a:buFontTx/>
              <a:buChar char="-"/>
              <a:defRPr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우주선 모델에서 불꽃을 붙일 곳을 읽어오고 불꽃 위치를 조정함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40183" y="815457"/>
            <a:ext cx="1633117" cy="390295"/>
          </a:xfrm>
          <a:prstGeom prst="rect">
            <a:avLst/>
          </a:prstGeom>
          <a:noFill/>
        </p:spPr>
        <p:txBody>
          <a:bodyPr wrap="none" lIns="54000" tIns="18000" rIns="54000" bIns="18000">
            <a:spAutoFit/>
          </a:bodyPr>
          <a:lstStyle/>
          <a:p>
            <a:pPr lvl="0">
              <a:defRPr/>
            </a:pPr>
            <a:r>
              <a:rPr lang="ko-KR" altLang="en-US" sz="23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/>
                <a:ea typeface="Pretendard ExtraBold"/>
              </a:rPr>
              <a:t>우주선 불꽃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26519" y="2226730"/>
            <a:ext cx="10525126" cy="205629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>
            <a:spAutoFit/>
          </a:bodyPr>
          <a:lstStyle/>
          <a:p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487861" y="3283424"/>
            <a:ext cx="3943350" cy="29654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BA8631-314F-25B8-E268-0380D05C7314}"/>
              </a:ext>
            </a:extLst>
          </p:cNvPr>
          <p:cNvSpPr txBox="1"/>
          <p:nvPr/>
        </p:nvSpPr>
        <p:spPr>
          <a:xfrm>
            <a:off x="526519" y="2319149"/>
            <a:ext cx="6814081" cy="4268279"/>
          </a:xfrm>
          <a:prstGeom prst="rect">
            <a:avLst/>
          </a:prstGeom>
          <a:noFill/>
          <a:ln>
            <a:solidFill>
              <a:schemeClr val="dk1"/>
            </a:solidFill>
          </a:ln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>
            <a:spAutoFit/>
          </a:bodyPr>
          <a:lstStyle/>
          <a:p>
            <a:r>
              <a:rPr lang="en-US" altLang="ko-KR" sz="1100" dirty="0">
                <a:solidFill>
                  <a:srgbClr val="0000FF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float4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 PS_FIRE(VS_FIRE_OUTPUT input) : SV_TARGET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{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  <a:ea typeface="돋움체" panose="020B0609000101010101" pitchFamily="49" charset="-127"/>
              <a:cs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noise1 = 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gtxtNoiseTexture.Sample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(gssFIRE1, input.uv1);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noise2 = 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gtxtNoiseTexture.Sample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(gssFIRE1, input.uv2);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noise3 = 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gtxtNoiseTexture.Sample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(gssFIRE1, input.uv3);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  <a:ea typeface="돋움체" panose="020B0609000101010101" pitchFamily="49" charset="-127"/>
              <a:cs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noise1 = (noise1 - 0.5f) * 2.0f; noise2 = (noise2 - 0.5f) * 2.0f</a:t>
            </a:r>
            <a:r>
              <a:rPr lang="en-US" altLang="ko-KR" sz="1100" dirty="0" smtClean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noise3 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= (noise3 - 0.5f) * 2.0f;</a:t>
            </a:r>
          </a:p>
          <a:p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  <a:ea typeface="돋움체" panose="020B0609000101010101" pitchFamily="49" charset="-127"/>
              <a:cs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// 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불꽃 색상 </a:t>
            </a:r>
            <a:r>
              <a:rPr lang="ko-KR" altLang="en-US" sz="1100" dirty="0" err="1">
                <a:solidFill>
                  <a:srgbClr val="008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텍스쳐와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 알파 </a:t>
            </a:r>
            <a:r>
              <a:rPr lang="ko-KR" altLang="en-US" sz="1100" dirty="0" err="1">
                <a:solidFill>
                  <a:srgbClr val="008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텍스쳐를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 흩뜨려진 노이즈 좌표에 따라 </a:t>
            </a:r>
            <a:r>
              <a:rPr lang="ko-KR" altLang="en-US" sz="1100" dirty="0" err="1">
                <a:solidFill>
                  <a:srgbClr val="008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샘플링하여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 불꽃 효과를 준다</a:t>
            </a:r>
            <a:endParaRPr lang="en-US" altLang="ko-KR" sz="1100" dirty="0">
              <a:solidFill>
                <a:srgbClr val="008000"/>
              </a:solidFill>
              <a:latin typeface="Courier New" panose="02070309020205020404" pitchFamily="49" charset="0"/>
              <a:ea typeface="돋움체" panose="020B0609000101010101" pitchFamily="49" charset="-127"/>
              <a:cs typeface="Courier New" panose="02070309020205020404" pitchFamily="49" charset="0"/>
            </a:endParaRPr>
          </a:p>
          <a:p>
            <a:r>
              <a:rPr lang="fr-FR" altLang="ko-KR" sz="11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noise1.xy = noise1.xy * distortion1.xy;  </a:t>
            </a:r>
          </a:p>
          <a:p>
            <a:r>
              <a:rPr lang="fr-FR" altLang="ko-KR" sz="11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noise2.xy = noise2.xy * distortion2.xy; </a:t>
            </a:r>
          </a:p>
          <a:p>
            <a:r>
              <a:rPr lang="fr-FR" altLang="ko-KR" sz="11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noise3.xy = noise3.xy * distortion3.xy;</a:t>
            </a:r>
          </a:p>
          <a:p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  <a:ea typeface="돋움체" panose="020B0609000101010101" pitchFamily="49" charset="-127"/>
              <a:cs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finalNoise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 = noise1 + noise2 + noise3;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  <a:ea typeface="돋움체" panose="020B0609000101010101" pitchFamily="49" charset="-127"/>
              <a:cs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perturb = ((1.0f - 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input.uv.y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) * 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distortionScale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) + 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distortionBias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;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  <a:ea typeface="돋움체" panose="020B0609000101010101" pitchFamily="49" charset="-127"/>
              <a:cs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noiseCoords.xy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 = 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finalNoise.xy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 * perturb) + 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input.uv.xy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;</a:t>
            </a:r>
          </a:p>
          <a:p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// 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샘플링을 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clamp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를 사용한다</a:t>
            </a: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fireColor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 = 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gtxtFIRETexture.Sample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(gssFIRE2, 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noiseCoords.xy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);</a:t>
            </a:r>
          </a:p>
          <a:p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  <a:ea typeface="돋움체" panose="020B0609000101010101" pitchFamily="49" charset="-127"/>
              <a:cs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// 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불의 투명도</a:t>
            </a: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alphaColor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 = 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gtxtAlphaTexture.Sample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(gssFIRE2, 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noiseCoords.xy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);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  <a:ea typeface="돋움체" panose="020B0609000101010101" pitchFamily="49" charset="-127"/>
              <a:cs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fireColor.a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 = 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alphaColor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;</a:t>
            </a:r>
          </a:p>
          <a:p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  <a:ea typeface="돋움체" panose="020B0609000101010101" pitchFamily="49" charset="-127"/>
              <a:cs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return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fireColor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}</a:t>
            </a:r>
            <a:endParaRPr lang="en-US" altLang="ko-KR" sz="1100" spc="-3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22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789574" y="913602"/>
            <a:ext cx="3316664" cy="574961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게임엔진 프로그래밍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>
            <a:off x="820426" y="1518302"/>
            <a:ext cx="352786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35705" y="104258"/>
            <a:ext cx="288592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02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2139E8-AAAA-4C79-B6FC-AC72047A3DFB}"/>
              </a:ext>
            </a:extLst>
          </p:cNvPr>
          <p:cNvSpPr txBox="1"/>
          <p:nvPr/>
        </p:nvSpPr>
        <p:spPr>
          <a:xfrm>
            <a:off x="408333" y="95898"/>
            <a:ext cx="229042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게임엔진 </a:t>
            </a:r>
            <a:r>
              <a:rPr lang="ko-KR" altLang="en-US" sz="1400" kern="100" spc="-4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프로그래밍 텀프로젝트</a:t>
            </a:r>
            <a:endParaRPr lang="ko-KR" altLang="en-US" sz="14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9860E78-96C3-DCF2-0CF5-335E7011B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154553"/>
              </p:ext>
            </p:extLst>
          </p:nvPr>
        </p:nvGraphicFramePr>
        <p:xfrm>
          <a:off x="837273" y="1727367"/>
          <a:ext cx="3527866" cy="454177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97651">
                  <a:extLst>
                    <a:ext uri="{9D8B030D-6E8A-4147-A177-3AD203B41FA5}">
                      <a16:colId xmlns:a16="http://schemas.microsoft.com/office/drawing/2014/main" val="2741175923"/>
                    </a:ext>
                  </a:extLst>
                </a:gridCol>
                <a:gridCol w="2630215">
                  <a:extLst>
                    <a:ext uri="{9D8B030D-6E8A-4147-A177-3AD203B41FA5}">
                      <a16:colId xmlns:a16="http://schemas.microsoft.com/office/drawing/2014/main" val="2584837131"/>
                    </a:ext>
                  </a:extLst>
                </a:gridCol>
              </a:tblGrid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게임 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Rpg</a:t>
                      </a:r>
                      <a:endParaRPr lang="ko-KR" altLang="en-US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9642739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2023.06</a:t>
                      </a:r>
                      <a:endParaRPr lang="ko-KR" altLang="en-US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4279457"/>
                  </a:ext>
                </a:extLst>
              </a:tr>
              <a:tr h="714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1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078676"/>
                  </a:ext>
                </a:extLst>
              </a:tr>
              <a:tr h="1134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구현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 dirty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활로 전투</a:t>
                      </a:r>
                      <a:endParaRPr lang="en-US" altLang="ko-KR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 dirty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늑대 라이딩</a:t>
                      </a:r>
                      <a:endParaRPr lang="en-US" altLang="ko-KR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7819122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깃허브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  <a:hlinkClick r:id="rId2"/>
                        </a:rPr>
                        <a:t>https://github.com/onehana1/Game-Engine</a:t>
                      </a:r>
                      <a:endParaRPr lang="ko-KR" altLang="en-US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742531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영상 링크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>
                          <a:latin typeface="+mj-ea"/>
                          <a:ea typeface="+mj-ea"/>
                          <a:cs typeface="Pretendard ExtraBold" panose="020B0600000101010101" charset="-127"/>
                          <a:hlinkClick r:id="rId3"/>
                        </a:rPr>
                        <a:t>https://youtu.be/W3XDPq2JSzI</a:t>
                      </a:r>
                      <a:endParaRPr lang="ko-KR" altLang="en-US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056039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D1F5AE4C-D103-03A6-F897-9760BF3CAEFF}"/>
              </a:ext>
            </a:extLst>
          </p:cNvPr>
          <p:cNvGrpSpPr/>
          <p:nvPr/>
        </p:nvGrpSpPr>
        <p:grpSpPr>
          <a:xfrm>
            <a:off x="4504913" y="4625373"/>
            <a:ext cx="4171107" cy="470037"/>
            <a:chOff x="408235" y="5229733"/>
            <a:chExt cx="3131603" cy="47003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34FC11C-D961-B988-E9BA-F0979DCB6A81}"/>
                </a:ext>
              </a:extLst>
            </p:cNvPr>
            <p:cNvSpPr txBox="1"/>
            <p:nvPr/>
          </p:nvSpPr>
          <p:spPr>
            <a:xfrm>
              <a:off x="408235" y="5476829"/>
              <a:ext cx="3131603" cy="222941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square" lIns="54000" tIns="18000" rIns="54000" bIns="1800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화살을 주워 사슴과 사자를 해치우면 게임을 클리어 할 수 있다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.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AB7C43A-D1A5-615F-A068-4903883EF2C4}"/>
                </a:ext>
              </a:extLst>
            </p:cNvPr>
            <p:cNvSpPr txBox="1"/>
            <p:nvPr/>
          </p:nvSpPr>
          <p:spPr>
            <a:xfrm>
              <a:off x="1614184" y="5229733"/>
              <a:ext cx="1925654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r"/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활로 적을 처치하여 게임을 클리어하자</a:t>
              </a:r>
              <a:endPara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9F9CA46-AB06-8083-6B09-09762EE09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709" y="245688"/>
            <a:ext cx="5268192" cy="29633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A79A0A-C0CE-59C7-A560-1BD0CCAA46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680" t="5192" r="29336" b="8586"/>
          <a:stretch/>
        </p:blipFill>
        <p:spPr>
          <a:xfrm>
            <a:off x="8815794" y="3429000"/>
            <a:ext cx="2301107" cy="286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459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789574" y="913602"/>
            <a:ext cx="4078090" cy="574961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스마트폰 게임 프로그래밍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>
            <a:off x="820426" y="1518302"/>
            <a:ext cx="352786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33301" y="104258"/>
            <a:ext cx="29340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03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2139E8-AAAA-4C79-B6FC-AC72047A3DFB}"/>
              </a:ext>
            </a:extLst>
          </p:cNvPr>
          <p:cNvSpPr txBox="1"/>
          <p:nvPr/>
        </p:nvSpPr>
        <p:spPr>
          <a:xfrm>
            <a:off x="408333" y="95898"/>
            <a:ext cx="229042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스마트폰 프로그래밍 텀프로젝트</a:t>
            </a:r>
            <a:endParaRPr lang="ko-KR" altLang="en-US" sz="14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9860E78-96C3-DCF2-0CF5-335E7011B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438844"/>
              </p:ext>
            </p:extLst>
          </p:nvPr>
        </p:nvGraphicFramePr>
        <p:xfrm>
          <a:off x="837273" y="1727367"/>
          <a:ext cx="3527866" cy="454177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97651">
                  <a:extLst>
                    <a:ext uri="{9D8B030D-6E8A-4147-A177-3AD203B41FA5}">
                      <a16:colId xmlns:a16="http://schemas.microsoft.com/office/drawing/2014/main" val="2741175923"/>
                    </a:ext>
                  </a:extLst>
                </a:gridCol>
                <a:gridCol w="2630215">
                  <a:extLst>
                    <a:ext uri="{9D8B030D-6E8A-4147-A177-3AD203B41FA5}">
                      <a16:colId xmlns:a16="http://schemas.microsoft.com/office/drawing/2014/main" val="2584837131"/>
                    </a:ext>
                  </a:extLst>
                </a:gridCol>
              </a:tblGrid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Life is a game: 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인생게임 모작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9642739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2023.04~ 2023.06</a:t>
                      </a:r>
                      <a:endParaRPr lang="ko-KR" altLang="en-US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4279457"/>
                  </a:ext>
                </a:extLst>
              </a:tr>
              <a:tr h="714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1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078676"/>
                  </a:ext>
                </a:extLst>
              </a:tr>
              <a:tr h="1134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구현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플레이어 모션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충돌처리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UI, 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사운드</a:t>
                      </a:r>
                      <a:endParaRPr lang="en-US" altLang="ko-KR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7819122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깃허브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  <a:hlinkClick r:id="rId2"/>
                        </a:rPr>
                        <a:t>https://github.com/onehana1/Android-Game</a:t>
                      </a:r>
                      <a:endParaRPr lang="ko-KR" altLang="en-US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742531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영상 링크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i="0" u="none" strike="noStrike">
                          <a:effectLst/>
                          <a:latin typeface="+mj-ea"/>
                          <a:ea typeface="+mj-ea"/>
                          <a:hlinkClick r:id="rId3"/>
                        </a:rPr>
                        <a:t>https://youtu.be/4PcOmB9gkDo</a:t>
                      </a:r>
                      <a:endParaRPr lang="ko-KR" altLang="en-US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056039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D1F5AE4C-D103-03A6-F897-9760BF3CAEFF}"/>
              </a:ext>
            </a:extLst>
          </p:cNvPr>
          <p:cNvGrpSpPr/>
          <p:nvPr/>
        </p:nvGrpSpPr>
        <p:grpSpPr>
          <a:xfrm>
            <a:off x="6945794" y="5799102"/>
            <a:ext cx="4171107" cy="470037"/>
            <a:chOff x="408235" y="5229733"/>
            <a:chExt cx="3131603" cy="47003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34FC11C-D961-B988-E9BA-F0979DCB6A81}"/>
                </a:ext>
              </a:extLst>
            </p:cNvPr>
            <p:cNvSpPr txBox="1"/>
            <p:nvPr/>
          </p:nvSpPr>
          <p:spPr>
            <a:xfrm>
              <a:off x="408235" y="5476829"/>
              <a:ext cx="3131603" cy="222941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square" lIns="54000" tIns="18000" rIns="54000" bIns="1800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선택과 점프키를 통해서 인생을 플레이하고 여러 엔딩을 만나보자</a:t>
              </a:r>
              <a:endParaRPr lang="en-US" altLang="ko-KR" sz="11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AB7C43A-D1A5-615F-A068-4903883EF2C4}"/>
                </a:ext>
              </a:extLst>
            </p:cNvPr>
            <p:cNvSpPr txBox="1"/>
            <p:nvPr/>
          </p:nvSpPr>
          <p:spPr>
            <a:xfrm>
              <a:off x="1904230" y="5229733"/>
              <a:ext cx="1635608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r"/>
              <a:r>
                <a:rPr lang="en-US" altLang="ko-KR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Life</a:t>
              </a:r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 </a:t>
              </a:r>
              <a:r>
                <a:rPr lang="en-US" altLang="ko-KR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is</a:t>
              </a:r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 </a:t>
              </a:r>
              <a:r>
                <a:rPr lang="en-US" altLang="ko-KR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a</a:t>
              </a:r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 </a:t>
              </a:r>
              <a:r>
                <a:rPr lang="en-US" altLang="ko-KR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game:</a:t>
              </a:r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인생 게임 모작</a:t>
              </a:r>
              <a:endPara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9BEFF25-B8DA-F35F-16B3-D3AFA420C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426" y="4122020"/>
            <a:ext cx="3372928" cy="159611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893856" y="913602"/>
            <a:ext cx="5697498" cy="265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66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789574" y="913602"/>
            <a:ext cx="2268300" cy="574961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스크립트 언어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>
            <a:off x="820426" y="1518302"/>
            <a:ext cx="352786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32500" y="104258"/>
            <a:ext cx="29500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04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2139E8-AAAA-4C79-B6FC-AC72047A3DFB}"/>
              </a:ext>
            </a:extLst>
          </p:cNvPr>
          <p:cNvSpPr txBox="1"/>
          <p:nvPr/>
        </p:nvSpPr>
        <p:spPr>
          <a:xfrm>
            <a:off x="408333" y="95898"/>
            <a:ext cx="183933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스크립트 언어 텀프로젝트</a:t>
            </a:r>
            <a:endParaRPr lang="ko-KR" altLang="en-US" sz="14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9860E78-96C3-DCF2-0CF5-335E7011B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909707"/>
              </p:ext>
            </p:extLst>
          </p:nvPr>
        </p:nvGraphicFramePr>
        <p:xfrm>
          <a:off x="837273" y="1727367"/>
          <a:ext cx="3527866" cy="454177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97651">
                  <a:extLst>
                    <a:ext uri="{9D8B030D-6E8A-4147-A177-3AD203B41FA5}">
                      <a16:colId xmlns:a16="http://schemas.microsoft.com/office/drawing/2014/main" val="2741175923"/>
                    </a:ext>
                  </a:extLst>
                </a:gridCol>
                <a:gridCol w="2630215">
                  <a:extLst>
                    <a:ext uri="{9D8B030D-6E8A-4147-A177-3AD203B41FA5}">
                      <a16:colId xmlns:a16="http://schemas.microsoft.com/office/drawing/2014/main" val="2584837131"/>
                    </a:ext>
                  </a:extLst>
                </a:gridCol>
              </a:tblGrid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동물 병원 정보 검색 프로그램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9642739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2022.04 ~ 2022.06</a:t>
                      </a:r>
                      <a:endParaRPr lang="ko-KR" altLang="en-US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4279457"/>
                  </a:ext>
                </a:extLst>
              </a:tr>
              <a:tr h="714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2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078676"/>
                  </a:ext>
                </a:extLst>
              </a:tr>
              <a:tr h="1134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구현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검색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, 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이메일 수신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, 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지도 연동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c/c++,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 텔레그램 연동</a:t>
                      </a:r>
                      <a:endParaRPr lang="en-US" altLang="ko-KR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7819122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깃허브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i="0">
                          <a:solidFill>
                            <a:srgbClr val="666666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  <a:hlinkClick r:id="rId2"/>
                        </a:rPr>
                        <a:t>https://github.com/Leesiw/scriptlang.git</a:t>
                      </a:r>
                      <a:endParaRPr lang="ko-KR" altLang="en-US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742531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영상 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링크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i="0">
                          <a:solidFill>
                            <a:srgbClr val="666666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  <a:hlinkClick r:id="rId3"/>
                        </a:rPr>
                        <a:t>https://youtu.be/lOTUcqYuJbU</a:t>
                      </a:r>
                      <a:endParaRPr lang="ko-KR" altLang="en-US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056039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D1F5AE4C-D103-03A6-F897-9760BF3CAEFF}"/>
              </a:ext>
            </a:extLst>
          </p:cNvPr>
          <p:cNvGrpSpPr/>
          <p:nvPr/>
        </p:nvGrpSpPr>
        <p:grpSpPr>
          <a:xfrm>
            <a:off x="7039237" y="5090607"/>
            <a:ext cx="4171107" cy="673170"/>
            <a:chOff x="408235" y="5229733"/>
            <a:chExt cx="3131603" cy="67317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34FC11C-D961-B988-E9BA-F0979DCB6A81}"/>
                </a:ext>
              </a:extLst>
            </p:cNvPr>
            <p:cNvSpPr txBox="1"/>
            <p:nvPr/>
          </p:nvSpPr>
          <p:spPr>
            <a:xfrm>
              <a:off x="408235" y="5476829"/>
              <a:ext cx="3131603" cy="426074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square" lIns="54000" tIns="18000" rIns="54000" bIns="1800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검색창에 지역을 입력하면 동물병원을 검색할 수 있다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.</a:t>
              </a:r>
            </a:p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지도 버튼을 눌러 지역을 출력하고 그 지역 중 하나를 선택하여 검색할 수 있다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.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AB7C43A-D1A5-615F-A068-4903883EF2C4}"/>
                </a:ext>
              </a:extLst>
            </p:cNvPr>
            <p:cNvSpPr txBox="1"/>
            <p:nvPr/>
          </p:nvSpPr>
          <p:spPr>
            <a:xfrm>
              <a:off x="2047447" y="5229733"/>
              <a:ext cx="1492391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r"/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동물 병원 정보 검색 프로그램</a:t>
              </a:r>
              <a:endPara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A6B5445B-A294-713D-62F6-C152A6F14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432" y="1518302"/>
            <a:ext cx="4746912" cy="305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477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Pretendard Medium"/>
        <a:ea typeface="Pretendard Medium"/>
        <a:cs typeface=""/>
      </a:majorFont>
      <a:minorFont>
        <a:latin typeface="Pretendard Light"/>
        <a:ea typeface="Pretendard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7F7F7F"/>
        </a:solidFill>
        <a:ln>
          <a:noFill/>
        </a:ln>
      </a:spPr>
      <a:bodyPr lIns="0" tIns="0" rIns="0" bIns="0" rtlCol="0" anchor="ctr"/>
      <a:lstStyle>
        <a:defPPr algn="ctr">
          <a:defRPr sz="1300" spc="-30" dirty="0" smtClean="0">
            <a:ln w="9525"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bg1"/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solidFill>
            <a:srgbClr val="7F7F7F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effectLst>
          <a:innerShdw blurRad="63500" dist="50800" dir="13500000">
            <a:srgbClr val="DE5644">
              <a:alpha val="0"/>
            </a:srgbClr>
          </a:innerShdw>
        </a:effectLst>
      </a:spPr>
      <a:bodyPr wrap="none" lIns="54000" tIns="18000" rIns="54000" bIns="18000" rtlCol="0">
        <a:spAutoFit/>
      </a:bodyPr>
      <a:lstStyle>
        <a:defPPr algn="l">
          <a:defRPr sz="1100" spc="-30" smtClean="0">
            <a:ln w="9525"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916</Words>
  <Application>Microsoft Office PowerPoint</Application>
  <PresentationFormat>와이드스크린</PresentationFormat>
  <Paragraphs>262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9" baseType="lpstr">
      <vt:lpstr>malgun gothic</vt:lpstr>
      <vt:lpstr>Pretendard ExtraBold</vt:lpstr>
      <vt:lpstr>Pretendard ExtraLight</vt:lpstr>
      <vt:lpstr>Pretendard Light</vt:lpstr>
      <vt:lpstr>Pretendard Medium</vt:lpstr>
      <vt:lpstr>돋움체</vt:lpstr>
      <vt:lpstr>Arial</vt:lpstr>
      <vt:lpstr>Courier New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강식</dc:creator>
  <cp:lastModifiedBy>Nai Hoon Jung</cp:lastModifiedBy>
  <cp:revision>319</cp:revision>
  <dcterms:created xsi:type="dcterms:W3CDTF">2021-01-07T01:16:32Z</dcterms:created>
  <dcterms:modified xsi:type="dcterms:W3CDTF">2023-11-14T08:22:40Z</dcterms:modified>
  <cp:version/>
</cp:coreProperties>
</file>